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11" r:id="rId1"/>
    <p:sldMasterId id="2147484029" r:id="rId2"/>
    <p:sldMasterId id="2147483929" r:id="rId3"/>
  </p:sldMasterIdLst>
  <p:notesMasterIdLst>
    <p:notesMasterId r:id="rId106"/>
  </p:notesMasterIdLst>
  <p:sldIdLst>
    <p:sldId id="462" r:id="rId4"/>
    <p:sldId id="261" r:id="rId5"/>
    <p:sldId id="477" r:id="rId6"/>
    <p:sldId id="264" r:id="rId7"/>
    <p:sldId id="463" r:id="rId8"/>
    <p:sldId id="464" r:id="rId9"/>
    <p:sldId id="465" r:id="rId10"/>
    <p:sldId id="269" r:id="rId11"/>
    <p:sldId id="329" r:id="rId12"/>
    <p:sldId id="330" r:id="rId13"/>
    <p:sldId id="334" r:id="rId14"/>
    <p:sldId id="335" r:id="rId15"/>
    <p:sldId id="336" r:id="rId16"/>
    <p:sldId id="337" r:id="rId17"/>
    <p:sldId id="338" r:id="rId18"/>
    <p:sldId id="340" r:id="rId19"/>
    <p:sldId id="341" r:id="rId20"/>
    <p:sldId id="466" r:id="rId21"/>
    <p:sldId id="342" r:id="rId22"/>
    <p:sldId id="343" r:id="rId23"/>
    <p:sldId id="460" r:id="rId24"/>
    <p:sldId id="461" r:id="rId25"/>
    <p:sldId id="345" r:id="rId26"/>
    <p:sldId id="346" r:id="rId27"/>
    <p:sldId id="348" r:id="rId28"/>
    <p:sldId id="349" r:id="rId29"/>
    <p:sldId id="350" r:id="rId30"/>
    <p:sldId id="358" r:id="rId31"/>
    <p:sldId id="467" r:id="rId32"/>
    <p:sldId id="363" r:id="rId33"/>
    <p:sldId id="364" r:id="rId34"/>
    <p:sldId id="365" r:id="rId35"/>
    <p:sldId id="366" r:id="rId36"/>
    <p:sldId id="367" r:id="rId37"/>
    <p:sldId id="371" r:id="rId38"/>
    <p:sldId id="372" r:id="rId39"/>
    <p:sldId id="373" r:id="rId40"/>
    <p:sldId id="375" r:id="rId41"/>
    <p:sldId id="377" r:id="rId42"/>
    <p:sldId id="378" r:id="rId43"/>
    <p:sldId id="379" r:id="rId44"/>
    <p:sldId id="381" r:id="rId45"/>
    <p:sldId id="382" r:id="rId46"/>
    <p:sldId id="383" r:id="rId47"/>
    <p:sldId id="384" r:id="rId48"/>
    <p:sldId id="385" r:id="rId49"/>
    <p:sldId id="386" r:id="rId50"/>
    <p:sldId id="391" r:id="rId51"/>
    <p:sldId id="393" r:id="rId52"/>
    <p:sldId id="394" r:id="rId53"/>
    <p:sldId id="395" r:id="rId54"/>
    <p:sldId id="396" r:id="rId55"/>
    <p:sldId id="468" r:id="rId56"/>
    <p:sldId id="399" r:id="rId57"/>
    <p:sldId id="401" r:id="rId58"/>
    <p:sldId id="469" r:id="rId59"/>
    <p:sldId id="470" r:id="rId60"/>
    <p:sldId id="471" r:id="rId61"/>
    <p:sldId id="472" r:id="rId62"/>
    <p:sldId id="473" r:id="rId63"/>
    <p:sldId id="474" r:id="rId64"/>
    <p:sldId id="405" r:id="rId65"/>
    <p:sldId id="406" r:id="rId66"/>
    <p:sldId id="409" r:id="rId67"/>
    <p:sldId id="410" r:id="rId68"/>
    <p:sldId id="475" r:id="rId69"/>
    <p:sldId id="411" r:id="rId70"/>
    <p:sldId id="412" r:id="rId71"/>
    <p:sldId id="413" r:id="rId72"/>
    <p:sldId id="414" r:id="rId73"/>
    <p:sldId id="415" r:id="rId74"/>
    <p:sldId id="416" r:id="rId75"/>
    <p:sldId id="417" r:id="rId76"/>
    <p:sldId id="418" r:id="rId77"/>
    <p:sldId id="419" r:id="rId78"/>
    <p:sldId id="420" r:id="rId79"/>
    <p:sldId id="421" r:id="rId80"/>
    <p:sldId id="422" r:id="rId81"/>
    <p:sldId id="425" r:id="rId82"/>
    <p:sldId id="426" r:id="rId83"/>
    <p:sldId id="427" r:id="rId84"/>
    <p:sldId id="429" r:id="rId85"/>
    <p:sldId id="430" r:id="rId86"/>
    <p:sldId id="431" r:id="rId87"/>
    <p:sldId id="433" r:id="rId88"/>
    <p:sldId id="434" r:id="rId89"/>
    <p:sldId id="437" r:id="rId90"/>
    <p:sldId id="438" r:id="rId91"/>
    <p:sldId id="439" r:id="rId92"/>
    <p:sldId id="476" r:id="rId93"/>
    <p:sldId id="444" r:id="rId94"/>
    <p:sldId id="446" r:id="rId95"/>
    <p:sldId id="447" r:id="rId96"/>
    <p:sldId id="448" r:id="rId97"/>
    <p:sldId id="449" r:id="rId98"/>
    <p:sldId id="450" r:id="rId99"/>
    <p:sldId id="451" r:id="rId100"/>
    <p:sldId id="452" r:id="rId101"/>
    <p:sldId id="453" r:id="rId102"/>
    <p:sldId id="455" r:id="rId103"/>
    <p:sldId id="457" r:id="rId104"/>
    <p:sldId id="458" r:id="rId10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8DAD"/>
    <a:srgbClr val="00A77E"/>
    <a:srgbClr val="00A7B0"/>
    <a:srgbClr val="33CC33"/>
    <a:srgbClr val="00DA43"/>
    <a:srgbClr val="3333FF"/>
    <a:srgbClr val="333399"/>
    <a:srgbClr val="B2B2B2"/>
    <a:srgbClr val="8000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83" autoAdjust="0"/>
    <p:restoredTop sz="94680" autoAdjust="0"/>
  </p:normalViewPr>
  <p:slideViewPr>
    <p:cSldViewPr>
      <p:cViewPr>
        <p:scale>
          <a:sx n="70" d="100"/>
          <a:sy n="70" d="100"/>
        </p:scale>
        <p:origin x="-624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presProps" Target="presProps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theme" Target="theme/theme1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0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90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0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1E0C56D-F2C0-4BF2-A2D8-FA9A00B848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59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72AA512-95B8-49E9-987D-5FE78119F63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1ED741-2336-4614-88DC-BB941FB4BC7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E6E2C03-B3E3-45D7-BA51-632D03916A4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100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4646B57-B22F-4418-9B6B-8931187EFED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101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810BB43-5A31-4980-BE8B-FDD430A0DF6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102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4BF3878-9AD6-4B65-9377-8A58F06E05A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35D6E0-D4C3-4192-9835-CD33493C9A69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3EA3596-3A9D-4684-8AF4-116F6643B1E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C799C8-A257-4541-AA61-AE0A38F0A0C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0FF34FC-5CCB-4F48-ACF1-59A5026BF9D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529C862-B8A5-4491-AAD0-8FB764E6527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7045AA2-2AF6-4D1F-B89F-408B162EAFF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A88320-231C-463A-852E-9CD9E9E9F80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A27C2AE-57D0-495F-B3DC-A2E8E4FE700B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02A6518-5636-4913-9B09-58662522448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43CFE7F-5535-4066-817B-0223AEB50F9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4988CD-EFCA-4732-9AFB-E1EF28658DF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F7B58FB-031D-4E9A-92A5-57560DFDBAF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D900BBB-2EB7-473E-A1A7-6EB382E1B69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8F5841-6A3F-4E47-8B9F-6BC55A84D5A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9152C-39AB-468A-8176-0CF70A6BE98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9BE0C29-6436-4316-A239-143FFE6AAB1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E80104D-9826-4D23-B864-ACFD699AE15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591E4A5-B5A8-4040-9FD1-DA63834E649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246E0AE-EAC0-470A-8F80-0DA16F6E08D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103B445-4173-45B6-A6C1-1BEEE08BF81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8010C59-7B46-4065-BA3D-6B67D330236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D494CF-46DF-4EB7-8524-7A0FA8A7AAA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F54404B-5449-41E5-BD80-B76AC296479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A96B54-0501-49C9-8CD1-65E362E3ABE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4BB551-FEDD-48F0-BC28-5CC11E17B56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4AF0EE-A841-4D8D-9F42-3ED10EBE068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349FE05-5388-450F-88F2-93590C7B4AB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701C239-220A-4EF7-AEF9-CECF4C5C2DF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13B9533-8FA5-4F77-95BC-936E77576699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4A4C3B0-E4AE-4625-8730-53E78B6E81F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0B83481-0D26-4BC6-9E33-C7CBFF86D2F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8843051-1020-4E2F-830B-5CFCB40138D9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1F450E-266F-4BDA-950F-FF6A52BF02E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B8B38B-CE9E-43EC-BEC4-EFD295407FF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8DE9C06-A73C-4E8B-9064-17315557E33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E52746-4F30-44DE-A88D-CB1590D2668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E77406-C104-41CE-B833-94820429EC7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6089272-1842-4B57-891C-226920237B2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C7F1234-A7F5-4180-AC55-BBF54616B2D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8725D9-6D92-4F97-B2DB-1728CD7A5C3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8EB0B3-A2B5-4E6C-8582-24D430EB357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61A3DC3-1771-42C4-BA1E-66235C0A99D9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E07DD91-E275-4F4C-A83F-19286212EC9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275800-8377-41D7-B6CD-E237C317AE9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398C9C8-F393-492C-81AC-69AAFE09AD6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A4DD77-E61D-4364-9282-ED3EFD3005B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2888EC-A53B-478E-ACA3-AF1C3B00151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CBD1367-295C-4454-B5B8-46911B7B6A8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94C8C87-6AC9-4290-B96D-576F767B856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660D4E8-98B5-43E3-B238-1725D7F2F3B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207AD6E-046D-4A7B-BA39-192B390E2A6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E99ECA0-132A-49DD-B718-74588F5CF0F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5D377C7-DC02-45DF-93BF-8E109C9B534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72F7CA-A5CC-4204-844F-C4ACE620E75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610050-9C6B-4C5D-A9E4-BC00EBD7702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D97651-BEAB-4A44-8FCE-A5DE845BFD3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73088D7-FBC4-4BDD-AEC7-A8810760364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B756DC-4B66-419F-AC49-AC7CA42925B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800ED9-6139-46AC-A283-5A9D5127C70A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CB8DD67-3C70-4E21-A515-2FBD0DE1F99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004D388-D9A2-407A-95A2-8240E10BDB1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94BEBE-509D-4C1C-A95F-DAC6153BF11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CFE4BA-B89E-4F11-B976-F49B6A1AFE1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3839802-3D81-4E35-88D3-BBFCAC2AA5F0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B637A89-BC83-4FCE-93EA-B388FD5E802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E9AEF69-100E-4DBC-BF41-236A742E182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FE46B74-4C48-4CCA-8507-84AC328BBC9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FE54B1-6DCB-4187-AA4E-559264E486D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314E5EB-5BE2-4CDF-81C8-3D3A05E70BFA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8A239E-5D2E-40CA-ACFE-84FCB7611AC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B219BA-33C8-4D92-A24F-F892D5DA218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8FE66A7-6987-48BA-9162-40DE282D320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C70B40-1EAD-4E55-9D60-5DFD1028061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79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FD57B05-2D0E-4396-9E26-70DC8B3F3F8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DB99740-272A-44CC-9515-11280BE6507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4418E66-CF61-41A4-B18B-4DD0874205DA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C024B27-9BA6-43D5-AB58-205697AE6C0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9810C49-A32E-425A-90A8-780B29BF9EB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7760F4-3E4E-4621-84EC-D959E88417E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FA51F65-E945-496A-B5D7-75B7725B90A5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0DE274C-2563-4B63-95B7-77003E5BB0D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9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3E47C8-1D0C-4122-B1D8-B9A99504DD4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542ED1-7BE1-4433-8E4D-D1450A9601E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EA831B2-3B93-404E-8A9E-AFBE481E5BA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89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5F29E5-5579-4D7A-9F52-0845113F1CA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F98648-4A6A-4EBA-B19B-E34635A943A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90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7677681-BD80-40E9-9C1E-30373BCEB74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91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42D65E-C136-455F-B9BE-DF6F515D3C5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92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1FE97B-EE74-47CF-98B0-FF96A33F369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93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7724CC7-2BE9-48C7-ABF4-DFC3226E1C2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94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81C496-FF9F-4A5C-9FEB-E4546B96073B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95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DA08293-54A6-479C-9632-6EAF8C0786B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96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3276976-DFC0-41DA-A9B0-9F95F4A9278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97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0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8DA6431-7B44-4054-AB24-9FDA681AC0B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98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33F997E-A50F-43DB-ADB1-871A177CF49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99</a:t>
            </a:fld>
            <a:endParaRPr kumimoji="0" lang="en-US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itle_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254000"/>
            <a:ext cx="8713787" cy="6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82975" y="223838"/>
            <a:ext cx="2125663" cy="98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6" name="Picture 8" descr="Rules_Single_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627188" y="481013"/>
            <a:ext cx="10034587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L_Logo_DRA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257925"/>
            <a:ext cx="635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/>
          <p:nvPr/>
        </p:nvSpPr>
        <p:spPr>
          <a:xfrm>
            <a:off x="6811963" y="4884738"/>
            <a:ext cx="2081212" cy="1927225"/>
          </a:xfrm>
          <a:custGeom>
            <a:avLst/>
            <a:gdLst>
              <a:gd name="connsiteX0" fmla="*/ 0 w 1973580"/>
              <a:gd name="connsiteY0" fmla="*/ 0 h 1389864"/>
              <a:gd name="connsiteX1" fmla="*/ 1973580 w 1973580"/>
              <a:gd name="connsiteY1" fmla="*/ 0 h 1389864"/>
              <a:gd name="connsiteX2" fmla="*/ 1973580 w 1973580"/>
              <a:gd name="connsiteY2" fmla="*/ 1389864 h 1389864"/>
              <a:gd name="connsiteX3" fmla="*/ 0 w 1973580"/>
              <a:gd name="connsiteY3" fmla="*/ 1389864 h 1389864"/>
              <a:gd name="connsiteX4" fmla="*/ 0 w 1973580"/>
              <a:gd name="connsiteY4" fmla="*/ 0 h 1389864"/>
              <a:gd name="connsiteX0" fmla="*/ 0 w 1973580"/>
              <a:gd name="connsiteY0" fmla="*/ 0 h 1389864"/>
              <a:gd name="connsiteX1" fmla="*/ 1935480 w 1973580"/>
              <a:gd name="connsiteY1" fmla="*/ 60960 h 1389864"/>
              <a:gd name="connsiteX2" fmla="*/ 1973580 w 1973580"/>
              <a:gd name="connsiteY2" fmla="*/ 1389864 h 1389864"/>
              <a:gd name="connsiteX3" fmla="*/ 0 w 1973580"/>
              <a:gd name="connsiteY3" fmla="*/ 1389864 h 1389864"/>
              <a:gd name="connsiteX4" fmla="*/ 0 w 1973580"/>
              <a:gd name="connsiteY4" fmla="*/ 0 h 1389864"/>
              <a:gd name="connsiteX0" fmla="*/ 0 w 1973580"/>
              <a:gd name="connsiteY0" fmla="*/ 54731 h 1444595"/>
              <a:gd name="connsiteX1" fmla="*/ 1577340 w 1973580"/>
              <a:gd name="connsiteY1" fmla="*/ 1391 h 1444595"/>
              <a:gd name="connsiteX2" fmla="*/ 1935480 w 1973580"/>
              <a:gd name="connsiteY2" fmla="*/ 115691 h 1444595"/>
              <a:gd name="connsiteX3" fmla="*/ 1973580 w 1973580"/>
              <a:gd name="connsiteY3" fmla="*/ 1444595 h 1444595"/>
              <a:gd name="connsiteX4" fmla="*/ 0 w 1973580"/>
              <a:gd name="connsiteY4" fmla="*/ 1444595 h 1444595"/>
              <a:gd name="connsiteX5" fmla="*/ 0 w 1973580"/>
              <a:gd name="connsiteY5" fmla="*/ 54731 h 1444595"/>
              <a:gd name="connsiteX0" fmla="*/ 0 w 2080291"/>
              <a:gd name="connsiteY0" fmla="*/ 54731 h 1444595"/>
              <a:gd name="connsiteX1" fmla="*/ 1577340 w 2080291"/>
              <a:gd name="connsiteY1" fmla="*/ 1391 h 1444595"/>
              <a:gd name="connsiteX2" fmla="*/ 1935480 w 2080291"/>
              <a:gd name="connsiteY2" fmla="*/ 115691 h 1444595"/>
              <a:gd name="connsiteX3" fmla="*/ 2080260 w 2080291"/>
              <a:gd name="connsiteY3" fmla="*/ 428112 h 1444595"/>
              <a:gd name="connsiteX4" fmla="*/ 1973580 w 2080291"/>
              <a:gd name="connsiteY4" fmla="*/ 1444595 h 1444595"/>
              <a:gd name="connsiteX5" fmla="*/ 0 w 2080291"/>
              <a:gd name="connsiteY5" fmla="*/ 1444595 h 1444595"/>
              <a:gd name="connsiteX6" fmla="*/ 0 w 2080291"/>
              <a:gd name="connsiteY6" fmla="*/ 54731 h 1444595"/>
              <a:gd name="connsiteX0" fmla="*/ 0 w 2080291"/>
              <a:gd name="connsiteY0" fmla="*/ 54731 h 1444595"/>
              <a:gd name="connsiteX1" fmla="*/ 1577340 w 2080291"/>
              <a:gd name="connsiteY1" fmla="*/ 1391 h 1444595"/>
              <a:gd name="connsiteX2" fmla="*/ 1935480 w 2080291"/>
              <a:gd name="connsiteY2" fmla="*/ 115691 h 1444595"/>
              <a:gd name="connsiteX3" fmla="*/ 2080260 w 2080291"/>
              <a:gd name="connsiteY3" fmla="*/ 428112 h 1444595"/>
              <a:gd name="connsiteX4" fmla="*/ 1973580 w 2080291"/>
              <a:gd name="connsiteY4" fmla="*/ 1444595 h 1444595"/>
              <a:gd name="connsiteX5" fmla="*/ 0 w 2080291"/>
              <a:gd name="connsiteY5" fmla="*/ 1444595 h 1444595"/>
              <a:gd name="connsiteX6" fmla="*/ 60960 w 2080291"/>
              <a:gd name="connsiteY6" fmla="*/ 1030092 h 1444595"/>
              <a:gd name="connsiteX7" fmla="*/ 0 w 2080291"/>
              <a:gd name="connsiteY7" fmla="*/ 54731 h 1444595"/>
              <a:gd name="connsiteX0" fmla="*/ 0 w 2080291"/>
              <a:gd name="connsiteY0" fmla="*/ 54731 h 1444595"/>
              <a:gd name="connsiteX1" fmla="*/ 1577340 w 2080291"/>
              <a:gd name="connsiteY1" fmla="*/ 1391 h 1444595"/>
              <a:gd name="connsiteX2" fmla="*/ 1935480 w 2080291"/>
              <a:gd name="connsiteY2" fmla="*/ 115691 h 1444595"/>
              <a:gd name="connsiteX3" fmla="*/ 2080260 w 2080291"/>
              <a:gd name="connsiteY3" fmla="*/ 428112 h 1444595"/>
              <a:gd name="connsiteX4" fmla="*/ 1973580 w 2080291"/>
              <a:gd name="connsiteY4" fmla="*/ 1444595 h 1444595"/>
              <a:gd name="connsiteX5" fmla="*/ 0 w 2080291"/>
              <a:gd name="connsiteY5" fmla="*/ 1444595 h 1444595"/>
              <a:gd name="connsiteX6" fmla="*/ 144780 w 2080291"/>
              <a:gd name="connsiteY6" fmla="*/ 999612 h 1444595"/>
              <a:gd name="connsiteX7" fmla="*/ 0 w 2080291"/>
              <a:gd name="connsiteY7" fmla="*/ 54731 h 1444595"/>
              <a:gd name="connsiteX0" fmla="*/ 0 w 2080291"/>
              <a:gd name="connsiteY0" fmla="*/ 54731 h 1444595"/>
              <a:gd name="connsiteX1" fmla="*/ 1577340 w 2080291"/>
              <a:gd name="connsiteY1" fmla="*/ 1391 h 1444595"/>
              <a:gd name="connsiteX2" fmla="*/ 1935480 w 2080291"/>
              <a:gd name="connsiteY2" fmla="*/ 115691 h 1444595"/>
              <a:gd name="connsiteX3" fmla="*/ 2080260 w 2080291"/>
              <a:gd name="connsiteY3" fmla="*/ 428112 h 1444595"/>
              <a:gd name="connsiteX4" fmla="*/ 1973580 w 2080291"/>
              <a:gd name="connsiteY4" fmla="*/ 1444595 h 1444595"/>
              <a:gd name="connsiteX5" fmla="*/ 0 w 2080291"/>
              <a:gd name="connsiteY5" fmla="*/ 1444595 h 1444595"/>
              <a:gd name="connsiteX6" fmla="*/ 144780 w 2080291"/>
              <a:gd name="connsiteY6" fmla="*/ 999612 h 1444595"/>
              <a:gd name="connsiteX7" fmla="*/ 0 w 2080291"/>
              <a:gd name="connsiteY7" fmla="*/ 54731 h 1444595"/>
              <a:gd name="connsiteX0" fmla="*/ 0 w 2080291"/>
              <a:gd name="connsiteY0" fmla="*/ 54731 h 1444595"/>
              <a:gd name="connsiteX1" fmla="*/ 1577340 w 2080291"/>
              <a:gd name="connsiteY1" fmla="*/ 1391 h 1444595"/>
              <a:gd name="connsiteX2" fmla="*/ 1935480 w 2080291"/>
              <a:gd name="connsiteY2" fmla="*/ 115691 h 1444595"/>
              <a:gd name="connsiteX3" fmla="*/ 2080260 w 2080291"/>
              <a:gd name="connsiteY3" fmla="*/ 428112 h 1444595"/>
              <a:gd name="connsiteX4" fmla="*/ 1973580 w 2080291"/>
              <a:gd name="connsiteY4" fmla="*/ 1444595 h 1444595"/>
              <a:gd name="connsiteX5" fmla="*/ 0 w 2080291"/>
              <a:gd name="connsiteY5" fmla="*/ 1444595 h 1444595"/>
              <a:gd name="connsiteX6" fmla="*/ 99060 w 2080291"/>
              <a:gd name="connsiteY6" fmla="*/ 991992 h 1444595"/>
              <a:gd name="connsiteX7" fmla="*/ 0 w 2080291"/>
              <a:gd name="connsiteY7" fmla="*/ 54731 h 144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291" h="1444595">
                <a:moveTo>
                  <a:pt x="0" y="54731"/>
                </a:moveTo>
                <a:cubicBezTo>
                  <a:pt x="520700" y="67431"/>
                  <a:pt x="1056640" y="-11309"/>
                  <a:pt x="1577340" y="1391"/>
                </a:cubicBezTo>
                <a:lnTo>
                  <a:pt x="1935480" y="115691"/>
                </a:lnTo>
                <a:cubicBezTo>
                  <a:pt x="1932940" y="209671"/>
                  <a:pt x="2082800" y="334132"/>
                  <a:pt x="2080260" y="428112"/>
                </a:cubicBezTo>
                <a:lnTo>
                  <a:pt x="1973580" y="1444595"/>
                </a:lnTo>
                <a:lnTo>
                  <a:pt x="0" y="1444595"/>
                </a:lnTo>
                <a:cubicBezTo>
                  <a:pt x="0" y="1319127"/>
                  <a:pt x="99060" y="1117460"/>
                  <a:pt x="99060" y="991992"/>
                </a:cubicBezTo>
                <a:lnTo>
                  <a:pt x="0" y="547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1" descr="Audi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8" y="5389563"/>
            <a:ext cx="985837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7" r="23795"/>
          <a:stretch>
            <a:fillRect/>
          </a:stretch>
        </p:blipFill>
        <p:spPr bwMode="auto">
          <a:xfrm>
            <a:off x="8674100" y="5121275"/>
            <a:ext cx="27622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 descr="Swirl_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88654">
            <a:off x="7440613" y="6392863"/>
            <a:ext cx="3857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Swirl_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73124">
            <a:off x="7908926" y="5449887"/>
            <a:ext cx="5905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9088" y="5832475"/>
            <a:ext cx="6731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1016000" y="6223000"/>
            <a:ext cx="6400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chemeClr val="accent2"/>
                </a:solidFill>
              </a:rPr>
              <a:t>C++ Programming: From Problem Analysis to Program Design, Eighth Edition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8500" y="3090672"/>
            <a:ext cx="7747000" cy="377026"/>
          </a:xfrm>
        </p:spPr>
        <p:txBody>
          <a:bodyPr anchor="b"/>
          <a:lstStyle>
            <a:lvl1pPr algn="ctr"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500" y="3730752"/>
            <a:ext cx="7747000" cy="235962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016000" y="6456363"/>
            <a:ext cx="6399213" cy="366712"/>
          </a:xfrm>
        </p:spPr>
        <p:txBody>
          <a:bodyPr/>
          <a:lstStyle>
            <a:lvl1pPr>
              <a:defRPr sz="600" dirty="0"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  <p:extLst>
      <p:ext uri="{BB962C8B-B14F-4D97-AF65-F5344CB8AC3E}">
        <p14:creationId xmlns:p14="http://schemas.microsoft.com/office/powerpoint/2010/main" val="263646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  <p:extLst>
      <p:ext uri="{BB962C8B-B14F-4D97-AF65-F5344CB8AC3E}">
        <p14:creationId xmlns:p14="http://schemas.microsoft.com/office/powerpoint/2010/main" val="54520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828800"/>
            <a:ext cx="9144000" cy="50292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9" b="9677"/>
          <a:stretch>
            <a:fillRect/>
          </a:stretch>
        </p:blipFill>
        <p:spPr bwMode="auto">
          <a:xfrm>
            <a:off x="0" y="0"/>
            <a:ext cx="9144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019800"/>
            <a:ext cx="2616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593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29200"/>
            <a:ext cx="6400800" cy="609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8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44D9B-65FC-4CC0-B41E-A94249D75A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C++ Programming: From Problem Analysis to Program Design, Seventh Edition</a:t>
            </a:r>
          </a:p>
        </p:txBody>
      </p:sp>
    </p:spTree>
    <p:extLst>
      <p:ext uri="{BB962C8B-B14F-4D97-AF65-F5344CB8AC3E}">
        <p14:creationId xmlns:p14="http://schemas.microsoft.com/office/powerpoint/2010/main" val="3627831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6EABC-C45D-49BA-A76B-8ADC1DDD99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C++ Programming: From Problem Analysis to Program Design, Seventh Edition</a:t>
            </a:r>
          </a:p>
        </p:txBody>
      </p:sp>
    </p:spTree>
    <p:extLst>
      <p:ext uri="{BB962C8B-B14F-4D97-AF65-F5344CB8AC3E}">
        <p14:creationId xmlns:p14="http://schemas.microsoft.com/office/powerpoint/2010/main" val="3920112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8F335-0435-4214-85DB-A57F6C6569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C++ Programming: From Problem Analysis to Program Design, Seventh Edition</a:t>
            </a:r>
          </a:p>
        </p:txBody>
      </p:sp>
    </p:spTree>
    <p:extLst>
      <p:ext uri="{BB962C8B-B14F-4D97-AF65-F5344CB8AC3E}">
        <p14:creationId xmlns:p14="http://schemas.microsoft.com/office/powerpoint/2010/main" val="3762165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60615-EAA9-4D5D-9A4A-373E9D7E87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C++ Programming: From Problem Analysis to Program Design, Seventh Edition</a:t>
            </a:r>
          </a:p>
        </p:txBody>
      </p:sp>
    </p:spTree>
    <p:extLst>
      <p:ext uri="{BB962C8B-B14F-4D97-AF65-F5344CB8AC3E}">
        <p14:creationId xmlns:p14="http://schemas.microsoft.com/office/powerpoint/2010/main" val="389833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D2760-3F0E-4827-A05E-3231BA9B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C++ Programming: From Problem Analysis to Program Design, Seventh Edition</a:t>
            </a:r>
          </a:p>
        </p:txBody>
      </p:sp>
    </p:spTree>
    <p:extLst>
      <p:ext uri="{BB962C8B-B14F-4D97-AF65-F5344CB8AC3E}">
        <p14:creationId xmlns:p14="http://schemas.microsoft.com/office/powerpoint/2010/main" val="1213339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029B8-229E-4821-A241-C909E1E91B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C++ Programming: From Problem Analysis to Program Design, Seventh Edition</a:t>
            </a:r>
          </a:p>
        </p:txBody>
      </p:sp>
    </p:spTree>
    <p:extLst>
      <p:ext uri="{BB962C8B-B14F-4D97-AF65-F5344CB8AC3E}">
        <p14:creationId xmlns:p14="http://schemas.microsoft.com/office/powerpoint/2010/main" val="3950356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BE022-2E16-4EE0-B87B-106F75BB93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C++ Programming: From Problem Analysis to Program Design, Seventh Edition</a:t>
            </a:r>
          </a:p>
        </p:txBody>
      </p:sp>
    </p:spTree>
    <p:extLst>
      <p:ext uri="{BB962C8B-B14F-4D97-AF65-F5344CB8AC3E}">
        <p14:creationId xmlns:p14="http://schemas.microsoft.com/office/powerpoint/2010/main" val="2556198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3491E-B98E-43C3-9540-C648FB1C36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C++ Programming: From Problem Analysis to Program Design, Seventh Edition</a:t>
            </a:r>
          </a:p>
        </p:txBody>
      </p:sp>
    </p:spTree>
    <p:extLst>
      <p:ext uri="{BB962C8B-B14F-4D97-AF65-F5344CB8AC3E}">
        <p14:creationId xmlns:p14="http://schemas.microsoft.com/office/powerpoint/2010/main" val="362112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L_Logo_DRA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Rules_Single_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Audi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361950"/>
            <a:ext cx="1839912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Swir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9126">
            <a:off x="1431925" y="1916113"/>
            <a:ext cx="9080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Swirl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3741" flipH="1">
            <a:off x="218281" y="3552032"/>
            <a:ext cx="7953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879475" y="2605088"/>
            <a:ext cx="110172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4535488"/>
            <a:ext cx="596900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7" r="23795"/>
          <a:stretch>
            <a:fillRect/>
          </a:stretch>
        </p:blipFill>
        <p:spPr bwMode="auto">
          <a:xfrm>
            <a:off x="738188" y="4805363"/>
            <a:ext cx="252412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00" y="2228188"/>
            <a:ext cx="6172200" cy="377026"/>
          </a:xfrm>
        </p:spPr>
        <p:txBody>
          <a:bodyPr/>
          <a:lstStyle>
            <a:lvl1pPr algn="l">
              <a:defRPr sz="2800" b="0" cap="none" baseline="0">
                <a:solidFill>
                  <a:srgbClr val="055C9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1600" y="2942670"/>
            <a:ext cx="6172200" cy="26545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 dirty="0"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  <p:extLst>
      <p:ext uri="{BB962C8B-B14F-4D97-AF65-F5344CB8AC3E}">
        <p14:creationId xmlns:p14="http://schemas.microsoft.com/office/powerpoint/2010/main" val="4011704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5D342-5A7D-455B-B29C-0125FC731D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C++ Programming: From Problem Analysis to Program Design, Seventh Edition</a:t>
            </a:r>
          </a:p>
        </p:txBody>
      </p:sp>
    </p:spTree>
    <p:extLst>
      <p:ext uri="{BB962C8B-B14F-4D97-AF65-F5344CB8AC3E}">
        <p14:creationId xmlns:p14="http://schemas.microsoft.com/office/powerpoint/2010/main" val="844698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9D2FF-B112-4E3A-A1BD-1211DAF837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C++ Programming: From Problem Analysis to Program Design, Seventh Edition</a:t>
            </a:r>
          </a:p>
        </p:txBody>
      </p:sp>
    </p:spTree>
    <p:extLst>
      <p:ext uri="{BB962C8B-B14F-4D97-AF65-F5344CB8AC3E}">
        <p14:creationId xmlns:p14="http://schemas.microsoft.com/office/powerpoint/2010/main" val="3129043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828800"/>
            <a:ext cx="9144000" cy="50292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9" b="9677"/>
          <a:stretch>
            <a:fillRect/>
          </a:stretch>
        </p:blipFill>
        <p:spPr bwMode="auto">
          <a:xfrm>
            <a:off x="0" y="0"/>
            <a:ext cx="9144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019800"/>
            <a:ext cx="2616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593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29200"/>
            <a:ext cx="6400800" cy="609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553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4CEA3-4F9E-4883-BDF5-F01AABF80B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50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F7E50-F04F-4E48-AA0C-95DDCC84FE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956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F383E-AC89-40D8-9833-920A46081C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4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07296-D5F7-4FC0-A42F-BD76AF6161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02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DE2A7-AFC1-4B2C-A36D-D163937B53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72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BCD81-E29A-46E5-A6E5-0509AD85B0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549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B354A-CF18-462B-B2BA-D630632369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64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Rules_Single_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L_Logo_DRA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Rules_Single_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 dirty="0"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  <p:extLst>
      <p:ext uri="{BB962C8B-B14F-4D97-AF65-F5344CB8AC3E}">
        <p14:creationId xmlns:p14="http://schemas.microsoft.com/office/powerpoint/2010/main" val="4046726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FECC9-31A3-4102-B73C-6B28DBE008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09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00019-C1B2-4586-AC4C-899AB1A40C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645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07950-4B7B-4A2A-90F6-79E1E2C186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3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plit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Rules_Single_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L_Logo_DRA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Rules_Single_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538818"/>
            <a:ext cx="8415338" cy="1412951"/>
          </a:xfrm>
        </p:spPr>
        <p:txBody>
          <a:bodyPr/>
          <a:lstStyle>
            <a:lvl1pPr marL="171450" indent="-17145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365125" y="3997249"/>
            <a:ext cx="8415338" cy="1412951"/>
          </a:xfrm>
        </p:spPr>
        <p:txBody>
          <a:bodyPr/>
          <a:lstStyle>
            <a:lvl1pPr marL="171450" indent="-17145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 dirty="0"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  <p:extLst>
      <p:ext uri="{BB962C8B-B14F-4D97-AF65-F5344CB8AC3E}">
        <p14:creationId xmlns:p14="http://schemas.microsoft.com/office/powerpoint/2010/main" val="279377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Tab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Rules_Single_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L_Logo_DRA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Rules_Single_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90600" y="1340048"/>
            <a:ext cx="6949440" cy="297004"/>
          </a:xfrm>
        </p:spPr>
        <p:txBody>
          <a:bodyPr lIns="45720" tIns="45720" rIns="45720" bIns="45720"/>
          <a:lstStyle>
            <a:lvl1pPr marL="0" indent="0">
              <a:buNone/>
              <a:defRPr sz="1400" b="0" baseline="0">
                <a:solidFill>
                  <a:srgbClr val="6A646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365125" y="3997249"/>
            <a:ext cx="8415338" cy="1412951"/>
          </a:xfrm>
        </p:spPr>
        <p:txBody>
          <a:bodyPr/>
          <a:lstStyle>
            <a:lvl1pPr marL="171450" indent="-17145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 dirty="0"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  <p:extLst>
      <p:ext uri="{BB962C8B-B14F-4D97-AF65-F5344CB8AC3E}">
        <p14:creationId xmlns:p14="http://schemas.microsoft.com/office/powerpoint/2010/main" val="265609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Rules_Single_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L_Logo_DRA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Rules_Single_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66800" y="5102423"/>
            <a:ext cx="6949440" cy="297004"/>
          </a:xfrm>
        </p:spPr>
        <p:txBody>
          <a:bodyPr lIns="45720" tIns="45720" rIns="45720" bIns="45720"/>
          <a:lstStyle>
            <a:lvl1pPr marL="0" indent="0">
              <a:buNone/>
              <a:defRPr sz="1400" b="0">
                <a:solidFill>
                  <a:srgbClr val="6A646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 dirty="0"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  <p:extLst>
      <p:ext uri="{BB962C8B-B14F-4D97-AF65-F5344CB8AC3E}">
        <p14:creationId xmlns:p14="http://schemas.microsoft.com/office/powerpoint/2010/main" val="251872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Rules_Single_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CL_Logo_DRA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Rules_Single_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90600" y="1340048"/>
            <a:ext cx="6949440" cy="297004"/>
          </a:xfrm>
        </p:spPr>
        <p:txBody>
          <a:bodyPr lIns="45720" tIns="45720" rIns="45720" bIns="45720"/>
          <a:lstStyle>
            <a:lvl1pPr marL="0" indent="0">
              <a:buNone/>
              <a:defRPr sz="1400" b="0" baseline="0">
                <a:solidFill>
                  <a:srgbClr val="6A646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 dirty="0"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  <p:extLst>
      <p:ext uri="{BB962C8B-B14F-4D97-AF65-F5344CB8AC3E}">
        <p14:creationId xmlns:p14="http://schemas.microsoft.com/office/powerpoint/2010/main" val="238053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Rules_Single_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L_Logo_DRA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Rules_Single_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538818"/>
            <a:ext cx="3673475" cy="1412951"/>
          </a:xfrm>
        </p:spPr>
        <p:txBody>
          <a:bodyPr/>
          <a:lstStyle>
            <a:lvl1pPr marL="171450" indent="-17145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72000" y="5722796"/>
            <a:ext cx="4114800" cy="297004"/>
          </a:xfrm>
        </p:spPr>
        <p:txBody>
          <a:bodyPr lIns="91440" tIns="45720" rIns="91440" bIns="45720"/>
          <a:lstStyle>
            <a:lvl1pPr marL="0" indent="0">
              <a:buNone/>
              <a:defRPr sz="1400" b="0">
                <a:solidFill>
                  <a:srgbClr val="6A646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 dirty="0"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  <p:extLst>
      <p:ext uri="{BB962C8B-B14F-4D97-AF65-F5344CB8AC3E}">
        <p14:creationId xmlns:p14="http://schemas.microsoft.com/office/powerpoint/2010/main" val="58498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Rules_Single_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2" r="10007"/>
          <a:stretch>
            <a:fillRect/>
          </a:stretch>
        </p:blipFill>
        <p:spPr bwMode="auto">
          <a:xfrm>
            <a:off x="215900" y="947738"/>
            <a:ext cx="8586788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3753" r="6580" b="12460"/>
          <a:stretch>
            <a:fillRect/>
          </a:stretch>
        </p:blipFill>
        <p:spPr bwMode="auto">
          <a:xfrm>
            <a:off x="79375" y="222250"/>
            <a:ext cx="6286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CL_Logo_DRA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6235700"/>
            <a:ext cx="12144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Rules_Single_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r="-57141"/>
          <a:stretch>
            <a:fillRect/>
          </a:stretch>
        </p:blipFill>
        <p:spPr bwMode="auto">
          <a:xfrm>
            <a:off x="1597025" y="6488113"/>
            <a:ext cx="11423650" cy="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6258"/>
            <a:ext cx="8026400" cy="296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97025" y="6578600"/>
            <a:ext cx="6781800" cy="244475"/>
          </a:xfrm>
        </p:spPr>
        <p:txBody>
          <a:bodyPr/>
          <a:lstStyle>
            <a:lvl1pPr>
              <a:defRPr sz="600" dirty="0"/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  <p:extLst>
      <p:ext uri="{BB962C8B-B14F-4D97-AF65-F5344CB8AC3E}">
        <p14:creationId xmlns:p14="http://schemas.microsoft.com/office/powerpoint/2010/main" val="191822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125" y="481013"/>
            <a:ext cx="841533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125" y="1538288"/>
            <a:ext cx="8415338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14413" y="6456363"/>
            <a:ext cx="64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375650" y="6513513"/>
            <a:ext cx="312738" cy="2159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9E5A05F-4A1C-47BC-8A63-77A84568DFD9}" type="slidenum">
              <a:rPr lang="en-US" sz="800" smtClean="0">
                <a:latin typeface="+mn-lt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4" r:id="rId1"/>
    <p:sldLayoutId id="2147484255" r:id="rId2"/>
    <p:sldLayoutId id="2147484256" r:id="rId3"/>
    <p:sldLayoutId id="2147484257" r:id="rId4"/>
    <p:sldLayoutId id="2147484258" r:id="rId5"/>
    <p:sldLayoutId id="2147484259" r:id="rId6"/>
    <p:sldLayoutId id="2147484260" r:id="rId7"/>
    <p:sldLayoutId id="2147484261" r:id="rId8"/>
    <p:sldLayoutId id="2147484262" r:id="rId9"/>
    <p:sldLayoutId id="2147484243" r:id="rId10"/>
  </p:sldLayoutIdLst>
  <p:hf hd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00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200">
          <a:solidFill>
            <a:schemeClr val="accent2"/>
          </a:solidFill>
          <a:latin typeface="Calibri Light" pitchFamily="34" charset="0"/>
        </a:defRPr>
      </a:lvl9pPr>
    </p:titleStyle>
    <p:bodyStyle>
      <a:lvl1pPr marL="171450" indent="-171450" algn="l" rtl="0" fontAlgn="base">
        <a:lnSpc>
          <a:spcPct val="95000"/>
        </a:lnSpc>
        <a:spcBef>
          <a:spcPts val="12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400050" indent="-171450" algn="l" rtl="0" fontAlgn="base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71500" indent="-114300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-"/>
        <a:defRPr sz="1600" kern="1200">
          <a:solidFill>
            <a:srgbClr val="404040"/>
          </a:solidFill>
          <a:latin typeface="+mn-lt"/>
          <a:ea typeface="+mn-ea"/>
          <a:cs typeface="+mn-cs"/>
        </a:defRPr>
      </a:lvl3pPr>
      <a:lvl4pPr marL="742950" indent="-114300" algn="l" rtl="0" fontAlgn="base">
        <a:lnSpc>
          <a:spcPct val="95000"/>
        </a:lnSpc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14400" indent="-114300" algn="l" rtl="0" fontAlgn="base">
        <a:lnSpc>
          <a:spcPct val="95000"/>
        </a:lnSpc>
        <a:spcBef>
          <a:spcPct val="20000"/>
        </a:spcBef>
        <a:spcAft>
          <a:spcPct val="0"/>
        </a:spcAft>
        <a:buFont typeface="Arial" charset="0"/>
        <a:buChar char="-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5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42083258-D136-4F87-A3AB-44D1D07AAA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C++ Programming: From Problem Analysis to Program Design, Seventh Edition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808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7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A8BA2103-9D81-4669-9A9E-8DFBA18BBE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>
          <a:xfrm>
            <a:off x="609600" y="3048000"/>
            <a:ext cx="7747000" cy="1155700"/>
          </a:xfrm>
        </p:spPr>
        <p:txBody>
          <a:bodyPr/>
          <a:lstStyle/>
          <a:p>
            <a:r>
              <a:rPr lang="en-US" altLang="en-US" sz="4400" dirty="0" smtClean="0"/>
              <a:t>Chapter 18</a:t>
            </a:r>
            <a:br>
              <a:rPr lang="en-US" altLang="en-US" sz="4400" dirty="0" smtClean="0"/>
            </a:br>
            <a:endParaRPr lang="en-US" altLang="en-US" sz="4400" dirty="0" smtClean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0" y="4191000"/>
            <a:ext cx="7747000" cy="622300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en-US" dirty="0"/>
              <a:t>Stacks and Queues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Stacks as Arrays (2 of 5)</a:t>
            </a:r>
          </a:p>
        </p:txBody>
      </p:sp>
      <p:sp>
        <p:nvSpPr>
          <p:cNvPr id="34819" name="Rectangle 5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817421"/>
          </a:xfrm>
        </p:spPr>
        <p:txBody>
          <a:bodyPr/>
          <a:lstStyle/>
          <a:p>
            <a:r>
              <a:rPr lang="en-US" altLang="en-US" dirty="0" smtClean="0"/>
              <a:t>Can dynamically allocate array</a:t>
            </a:r>
          </a:p>
          <a:p>
            <a:pPr lvl="1"/>
            <a:r>
              <a:rPr lang="en-US" altLang="en-US" dirty="0" smtClean="0"/>
              <a:t>Enables user to specify size of the array</a:t>
            </a:r>
          </a:p>
          <a:p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b="1" dirty="0" smtClean="0">
                <a:latin typeface="Courier New" pitchFamily="49" charset="0"/>
              </a:rPr>
              <a:t> stackType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implements the functions of the abstract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dirty="0" smtClean="0">
                <a:latin typeface="Courier New" pitchFamily="49" charset="0"/>
              </a:rPr>
              <a:t> </a:t>
            </a:r>
            <a:r>
              <a:rPr lang="en-US" altLang="en-US" b="1" dirty="0" smtClean="0">
                <a:latin typeface="Courier New" pitchFamily="49" charset="0"/>
              </a:rPr>
              <a:t>stackADT</a:t>
            </a:r>
            <a:r>
              <a:rPr lang="en-US" altLang="en-US" dirty="0" smtClean="0"/>
              <a:t> </a:t>
            </a:r>
          </a:p>
          <a:p>
            <a:endParaRPr lang="en-US" altLang="en-US" dirty="0" smtClean="0"/>
          </a:p>
        </p:txBody>
      </p:sp>
      <p:sp>
        <p:nvSpPr>
          <p:cNvPr id="34820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3482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35270E4-48BA-4336-BD97-E25DC15665B0}" type="slidenum">
              <a:rPr lang="en-US" altLang="en-US">
                <a:solidFill>
                  <a:schemeClr val="bg1"/>
                </a:solidFill>
              </a:rPr>
              <a:pPr eaLnBrk="1" hangingPunct="1"/>
              <a:t>10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Main Program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Algorithm for main loop:</a:t>
            </a:r>
          </a:p>
        </p:txBody>
      </p:sp>
      <p:pic>
        <p:nvPicPr>
          <p:cNvPr id="126982" name="Picture 6" descr="for (clock = 1; clock &lt;= simulationTime; clock++)&#10;{&#10;2.1. Update the server list to decrement the transaction time of each busy server by one time unit.&#10;2.2. If the customer’s queue is nonempty, increment the waiting time of each customer by one time unit.&#10;2.3. If a customer arrives, increment the number of customers by 1 and add the new customer to the queue.&#10;2.4. If a server is free and the customer’s queue is nonempty, remove a customer from the front of the queue and send the customer to the free server.&#10;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981200"/>
            <a:ext cx="80295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2698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41DDFF7-21D1-4874-8D4B-289B0D27DC24}" type="slidenum">
              <a:rPr lang="en-US" altLang="en-US">
                <a:solidFill>
                  <a:schemeClr val="bg1"/>
                </a:solidFill>
              </a:rPr>
              <a:pPr eaLnBrk="1" hangingPunct="1"/>
              <a:t>100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Summary (1 of 2)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 smtClean="0"/>
              <a:t>Stack</a:t>
            </a:r>
            <a:r>
              <a:rPr lang="en-US" altLang="en-US" dirty="0" smtClean="0"/>
              <a:t>: items are added/deleted from one end</a:t>
            </a:r>
          </a:p>
          <a:p>
            <a:pPr lvl="1"/>
            <a:r>
              <a:rPr lang="en-US" altLang="en-US" dirty="0" smtClean="0"/>
              <a:t>Last In First Out (LIFO) data structure</a:t>
            </a:r>
          </a:p>
          <a:p>
            <a:pPr lvl="1"/>
            <a:r>
              <a:rPr lang="en-US" altLang="en-US" dirty="0" smtClean="0"/>
              <a:t>Operations: push, pop, initialize, destroy, check for empty/full stack</a:t>
            </a:r>
          </a:p>
          <a:p>
            <a:pPr lvl="1"/>
            <a:r>
              <a:rPr lang="en-US" altLang="en-US" dirty="0" smtClean="0"/>
              <a:t>Can be implemented as array or linked list</a:t>
            </a:r>
          </a:p>
          <a:p>
            <a:pPr lvl="1"/>
            <a:r>
              <a:rPr lang="en-US" altLang="en-US" dirty="0" smtClean="0"/>
              <a:t>Middle elements should not be accessed directly</a:t>
            </a:r>
          </a:p>
          <a:p>
            <a:r>
              <a:rPr lang="en-US" altLang="en-US" u="sng" dirty="0" smtClean="0"/>
              <a:t>Postfix notation</a:t>
            </a:r>
            <a:r>
              <a:rPr lang="en-US" altLang="en-US" dirty="0" smtClean="0"/>
              <a:t>: operators are written after the operands (no parentheses needed)</a:t>
            </a:r>
          </a:p>
        </p:txBody>
      </p:sp>
      <p:sp>
        <p:nvSpPr>
          <p:cNvPr id="128004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C++ Programming: From Problem Analysis to Program Design, Seventh Edition</a:t>
            </a:r>
          </a:p>
        </p:txBody>
      </p:sp>
      <p:sp>
        <p:nvSpPr>
          <p:cNvPr id="12800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ADE654C-E08D-40B6-BA20-CA17E505B7C8}" type="slidenum">
              <a:rPr lang="en-US" altLang="en-US">
                <a:solidFill>
                  <a:schemeClr val="bg1"/>
                </a:solidFill>
              </a:rPr>
              <a:pPr eaLnBrk="1" hangingPunct="1"/>
              <a:t>101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Summary (2 of 2)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</a:pPr>
            <a:r>
              <a:rPr lang="en-US" altLang="en-US" u="sng" dirty="0" smtClean="0"/>
              <a:t>Queue</a:t>
            </a:r>
            <a:r>
              <a:rPr lang="en-US" altLang="en-US" dirty="0" smtClean="0"/>
              <a:t>: items are added at one end and removed from the other end</a:t>
            </a:r>
          </a:p>
          <a:p>
            <a:pPr lvl="1">
              <a:spcBef>
                <a:spcPct val="30000"/>
              </a:spcBef>
            </a:pPr>
            <a:r>
              <a:rPr lang="en-US" altLang="en-US" dirty="0" smtClean="0"/>
              <a:t>First In First Out (FIFO) data structure</a:t>
            </a:r>
          </a:p>
          <a:p>
            <a:pPr lvl="1">
              <a:spcBef>
                <a:spcPct val="30000"/>
              </a:spcBef>
            </a:pPr>
            <a:r>
              <a:rPr lang="en-US" altLang="en-US" dirty="0" smtClean="0"/>
              <a:t>Operations: add, remove, initialize, destroy, check if queue is empty/full</a:t>
            </a:r>
          </a:p>
          <a:p>
            <a:pPr lvl="1">
              <a:spcBef>
                <a:spcPct val="30000"/>
              </a:spcBef>
            </a:pPr>
            <a:r>
              <a:rPr lang="en-US" altLang="en-US" dirty="0" smtClean="0"/>
              <a:t>Can be implemented as array or linked list</a:t>
            </a:r>
          </a:p>
          <a:p>
            <a:pPr lvl="1">
              <a:spcBef>
                <a:spcPct val="30000"/>
              </a:spcBef>
            </a:pPr>
            <a:r>
              <a:rPr lang="en-US" altLang="en-US" dirty="0" smtClean="0"/>
              <a:t>Middle elements should not be accessed directly</a:t>
            </a:r>
          </a:p>
          <a:p>
            <a:pPr lvl="1">
              <a:spcBef>
                <a:spcPct val="30000"/>
              </a:spcBef>
            </a:pPr>
            <a:r>
              <a:rPr lang="en-US" altLang="en-US" dirty="0" smtClean="0"/>
              <a:t>Is a restricted version of array and linked list</a:t>
            </a:r>
          </a:p>
        </p:txBody>
      </p:sp>
      <p:sp>
        <p:nvSpPr>
          <p:cNvPr id="129028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2902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51C9C30-6EEE-47BF-95DF-42CF493A356B}" type="slidenum">
              <a:rPr lang="en-US" altLang="en-US">
                <a:solidFill>
                  <a:schemeClr val="bg1"/>
                </a:solidFill>
              </a:rPr>
              <a:pPr eaLnBrk="1" hangingPunct="1"/>
              <a:t>102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Implementation of Stacks as Arrays (3 of 5)</a:t>
            </a:r>
          </a:p>
        </p:txBody>
      </p:sp>
      <p:pic>
        <p:nvPicPr>
          <p:cNvPr id="35846" name="Picture 6" descr="Figure 18-5 shows the UML class diagram of the class stackTyp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r="17778" b="9837"/>
          <a:stretch/>
        </p:blipFill>
        <p:spPr bwMode="auto">
          <a:xfrm>
            <a:off x="2019372" y="1317546"/>
            <a:ext cx="4952856" cy="432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752600" y="5638800"/>
            <a:ext cx="6949440" cy="297004"/>
          </a:xfrm>
        </p:spPr>
        <p:txBody>
          <a:bodyPr/>
          <a:lstStyle/>
          <a:p>
            <a:r>
              <a:rPr lang="en-US" b="1" dirty="0"/>
              <a:t>FIGURE 18-5</a:t>
            </a:r>
            <a:r>
              <a:rPr lang="en-US" dirty="0"/>
              <a:t> UML class diagram of the </a:t>
            </a:r>
            <a:r>
              <a:rPr lang="en-US" b="1" dirty="0">
                <a:solidFill>
                  <a:srgbClr val="638D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stackType</a:t>
            </a:r>
          </a:p>
        </p:txBody>
      </p:sp>
      <p:sp>
        <p:nvSpPr>
          <p:cNvPr id="3584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35844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78DF554-7AB3-469F-98F0-C21B5966C2EB}" type="slidenum">
              <a:rPr lang="en-US" altLang="en-US">
                <a:solidFill>
                  <a:schemeClr val="bg1"/>
                </a:solidFill>
              </a:rPr>
              <a:pPr eaLnBrk="1" hangingPunct="1"/>
              <a:t>11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Stacks as Arrays (4 of 5)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434897"/>
          </a:xfrm>
        </p:spPr>
        <p:txBody>
          <a:bodyPr/>
          <a:lstStyle/>
          <a:p>
            <a:r>
              <a:rPr lang="en-US" altLang="en-US" dirty="0" smtClean="0"/>
              <a:t>C++ arrays begin with the index 0</a:t>
            </a:r>
          </a:p>
          <a:p>
            <a:pPr lvl="1"/>
            <a:r>
              <a:rPr lang="en-US" altLang="en-US" dirty="0" smtClean="0"/>
              <a:t>Must distinguish between:</a:t>
            </a:r>
          </a:p>
          <a:p>
            <a:pPr lvl="2"/>
            <a:r>
              <a:rPr lang="en-US" altLang="en-US" dirty="0" smtClean="0"/>
              <a:t>Value of </a:t>
            </a:r>
            <a:r>
              <a:rPr lang="en-US" altLang="en-US" b="1" dirty="0" smtClean="0">
                <a:latin typeface="Courier New" pitchFamily="49" charset="0"/>
              </a:rPr>
              <a:t>stackTop</a:t>
            </a:r>
          </a:p>
          <a:p>
            <a:pPr lvl="2"/>
            <a:r>
              <a:rPr lang="en-US" altLang="en-US" dirty="0" smtClean="0"/>
              <a:t>Array position indicated by </a:t>
            </a:r>
            <a:r>
              <a:rPr lang="en-US" altLang="en-US" b="1" dirty="0" smtClean="0">
                <a:latin typeface="Courier New" pitchFamily="49" charset="0"/>
              </a:rPr>
              <a:t>stackTop</a:t>
            </a:r>
          </a:p>
          <a:p>
            <a:r>
              <a:rPr lang="en-US" altLang="en-US" dirty="0" smtClean="0"/>
              <a:t>If </a:t>
            </a:r>
            <a:r>
              <a:rPr lang="en-US" altLang="en-US" b="1" dirty="0" smtClean="0">
                <a:latin typeface="Courier New" pitchFamily="49" charset="0"/>
              </a:rPr>
              <a:t>stackTop</a:t>
            </a:r>
            <a:r>
              <a:rPr lang="en-US" altLang="en-US" dirty="0" smtClean="0"/>
              <a:t> is 0, stack is empty</a:t>
            </a:r>
          </a:p>
          <a:p>
            <a:r>
              <a:rPr lang="en-US" altLang="en-US" dirty="0" smtClean="0"/>
              <a:t>If </a:t>
            </a:r>
            <a:r>
              <a:rPr lang="en-US" altLang="en-US" b="1" dirty="0" smtClean="0">
                <a:latin typeface="Courier New" pitchFamily="49" charset="0"/>
              </a:rPr>
              <a:t>stackTop</a:t>
            </a:r>
            <a:r>
              <a:rPr lang="en-US" altLang="en-US" dirty="0" smtClean="0"/>
              <a:t> is nonzero, stack is not empty</a:t>
            </a:r>
          </a:p>
          <a:p>
            <a:pPr lvl="1"/>
            <a:r>
              <a:rPr lang="en-US" altLang="en-US" dirty="0" smtClean="0"/>
              <a:t>Top element is given by </a:t>
            </a:r>
            <a:r>
              <a:rPr lang="en-US" altLang="en-US" b="1" dirty="0" smtClean="0">
                <a:latin typeface="Courier New" pitchFamily="49" charset="0"/>
              </a:rPr>
              <a:t>stackTop - 1</a:t>
            </a:r>
          </a:p>
        </p:txBody>
      </p:sp>
      <p:sp>
        <p:nvSpPr>
          <p:cNvPr id="36868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3686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3377922-0363-4600-9EC9-B36CAD3A651C}" type="slidenum">
              <a:rPr lang="en-US" altLang="en-US">
                <a:solidFill>
                  <a:schemeClr val="bg1"/>
                </a:solidFill>
              </a:rPr>
              <a:pPr eaLnBrk="1" hangingPunct="1"/>
              <a:t>12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Implementation of Stacks as Arrays (5 of 5)</a:t>
            </a:r>
          </a:p>
        </p:txBody>
      </p:sp>
      <p:pic>
        <p:nvPicPr>
          <p:cNvPr id="37894" name="Picture 6" descr="Figure 18-6 shows an example of a stack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3"/>
          <a:stretch/>
        </p:blipFill>
        <p:spPr bwMode="auto">
          <a:xfrm>
            <a:off x="595959" y="1338621"/>
            <a:ext cx="7952084" cy="391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371600" y="5410200"/>
            <a:ext cx="6949440" cy="297004"/>
          </a:xfrm>
        </p:spPr>
        <p:txBody>
          <a:bodyPr/>
          <a:lstStyle/>
          <a:p>
            <a:r>
              <a:rPr lang="en-US" b="1" dirty="0"/>
              <a:t>FIGURE 18-6 </a:t>
            </a:r>
            <a:r>
              <a:rPr lang="en-US" dirty="0"/>
              <a:t>Example of a stack</a:t>
            </a:r>
          </a:p>
        </p:txBody>
      </p:sp>
      <p:sp>
        <p:nvSpPr>
          <p:cNvPr id="37891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4A11E6-95AC-4336-A332-8BDA169B16B0}" type="slidenum">
              <a:rPr lang="en-US" altLang="en-US">
                <a:solidFill>
                  <a:schemeClr val="bg1"/>
                </a:solidFill>
              </a:rPr>
              <a:pPr eaLnBrk="1" hangingPunct="1"/>
              <a:t>13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Initialize Stack</a:t>
            </a:r>
          </a:p>
        </p:txBody>
      </p:sp>
      <p:pic>
        <p:nvPicPr>
          <p:cNvPr id="38919" name="Picture 7" descr="Figure 18-7 shows an empty stack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5"/>
          <a:stretch/>
        </p:blipFill>
        <p:spPr bwMode="auto">
          <a:xfrm>
            <a:off x="244244" y="1183777"/>
            <a:ext cx="8656068" cy="422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600200" y="5486400"/>
            <a:ext cx="6720284" cy="297004"/>
          </a:xfrm>
        </p:spPr>
        <p:txBody>
          <a:bodyPr/>
          <a:lstStyle/>
          <a:p>
            <a:r>
              <a:rPr lang="en-US" b="1" dirty="0"/>
              <a:t>FIGURE 18-7 </a:t>
            </a:r>
            <a:r>
              <a:rPr lang="en-US" dirty="0"/>
              <a:t>Empty stack</a:t>
            </a:r>
          </a:p>
        </p:txBody>
      </p:sp>
      <p:sp>
        <p:nvSpPr>
          <p:cNvPr id="38915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291ED72-6F7C-4D37-B7C9-A293B1DAC3F0}" type="slidenum">
              <a:rPr lang="en-US" altLang="en-US">
                <a:solidFill>
                  <a:schemeClr val="bg1"/>
                </a:solidFill>
              </a:rPr>
              <a:pPr eaLnBrk="1" hangingPunct="1"/>
              <a:t>14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Empty Stack/Full Stack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96235"/>
          </a:xfrm>
        </p:spPr>
        <p:txBody>
          <a:bodyPr/>
          <a:lstStyle/>
          <a:p>
            <a:r>
              <a:rPr lang="en-US" altLang="en-US" dirty="0" smtClean="0"/>
              <a:t>Stack is empty if </a:t>
            </a:r>
            <a:r>
              <a:rPr lang="en-US" altLang="en-US" b="1" dirty="0" smtClean="0">
                <a:latin typeface="Courier New" pitchFamily="49" charset="0"/>
              </a:rPr>
              <a:t>stackTop</a:t>
            </a:r>
            <a:r>
              <a:rPr lang="en-US" altLang="en-US" b="1" dirty="0" smtClean="0"/>
              <a:t> = </a:t>
            </a:r>
            <a:r>
              <a:rPr lang="en-US" altLang="en-US" b="1" dirty="0" smtClean="0">
                <a:latin typeface="Courier New" pitchFamily="49" charset="0"/>
              </a:rPr>
              <a:t>0</a:t>
            </a:r>
            <a:endParaRPr lang="en-US" altLang="en-US" b="1" dirty="0" smtClean="0"/>
          </a:p>
        </p:txBody>
      </p:sp>
      <p:pic>
        <p:nvPicPr>
          <p:cNvPr id="39942" name="Picture 7" descr="template &lt;class Type&gt;&#10;void stackType&lt;Type&gt;::initializeStack()&#10;{&#10;stackTop = 0;&#10;}//end initialize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3600"/>
            <a:ext cx="59674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65125" y="3818565"/>
            <a:ext cx="8415338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71450" indent="-171450" algn="l" rtl="0" fontAlgn="base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400050" indent="-171450" algn="l" rtl="0" fontAlgn="base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7150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Font typeface="Arial" charset="0"/>
              <a:buChar char="-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295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1440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Stack is full if </a:t>
            </a:r>
            <a:r>
              <a:rPr lang="en-US" altLang="en-US" dirty="0" smtClean="0">
                <a:latin typeface="Courier New" pitchFamily="49" charset="0"/>
              </a:rPr>
              <a:t>stackTop</a:t>
            </a:r>
            <a:r>
              <a:rPr lang="en-US" altLang="en-US" dirty="0" smtClean="0"/>
              <a:t> </a:t>
            </a:r>
            <a:r>
              <a:rPr lang="en-US" altLang="en-US" dirty="0" smtClean="0">
                <a:latin typeface="Courier New" pitchFamily="49" charset="0"/>
              </a:rPr>
              <a:t>=</a:t>
            </a:r>
            <a:r>
              <a:rPr lang="en-US" altLang="en-US" dirty="0" smtClean="0"/>
              <a:t> </a:t>
            </a:r>
            <a:r>
              <a:rPr lang="en-US" altLang="en-US" dirty="0" smtClean="0">
                <a:latin typeface="Courier New" pitchFamily="49" charset="0"/>
              </a:rPr>
              <a:t>maxStackSize</a:t>
            </a:r>
          </a:p>
        </p:txBody>
      </p:sp>
      <p:pic>
        <p:nvPicPr>
          <p:cNvPr id="39943" name="Picture 8" descr="template &lt;class Type&gt;&#10;bool stackType&lt;Type&gt;::isFullStack() const&#10;{&#10;return (stackTop == maxStackSize);&#10;} //end isFullS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343400"/>
            <a:ext cx="58023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3994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A0A5A8B-ED0A-4694-94C8-E725DA9B8200}" type="slidenum">
              <a:rPr lang="en-US" altLang="en-US">
                <a:solidFill>
                  <a:schemeClr val="bg1"/>
                </a:solidFill>
              </a:rPr>
              <a:pPr eaLnBrk="1" hangingPunct="1"/>
              <a:t>15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Push (1 of 3)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184940"/>
          </a:xfrm>
        </p:spPr>
        <p:txBody>
          <a:bodyPr/>
          <a:lstStyle/>
          <a:p>
            <a:r>
              <a:rPr lang="en-US" altLang="en-US" dirty="0" smtClean="0"/>
              <a:t>Store the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newItem</a:t>
            </a:r>
            <a:r>
              <a:rPr lang="en-US" altLang="en-US" dirty="0" smtClean="0"/>
              <a:t> in the array component indicated by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stackTop</a:t>
            </a:r>
          </a:p>
          <a:p>
            <a:r>
              <a:rPr lang="en-US" altLang="en-US" dirty="0" smtClean="0"/>
              <a:t>Increment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stackTop</a:t>
            </a:r>
          </a:p>
          <a:p>
            <a:r>
              <a:rPr lang="en-US" altLang="en-US" u="sng" dirty="0" smtClean="0"/>
              <a:t>Overflow</a:t>
            </a:r>
            <a:r>
              <a:rPr lang="en-US" altLang="en-US" dirty="0" smtClean="0"/>
              <a:t> occurs if we try to add a new item to a full stack</a:t>
            </a:r>
          </a:p>
        </p:txBody>
      </p:sp>
      <p:sp>
        <p:nvSpPr>
          <p:cNvPr id="40964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C++ Progra</a:t>
            </a:r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mming: From Problem Analysis to Program Design, Seventh Edition</a:t>
            </a:r>
          </a:p>
        </p:txBody>
      </p:sp>
      <p:sp>
        <p:nvSpPr>
          <p:cNvPr id="4096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3F61BA1-4347-466F-8697-19318514BEB3}" type="slidenum">
              <a:rPr lang="en-US" altLang="en-US">
                <a:solidFill>
                  <a:schemeClr val="bg1"/>
                </a:solidFill>
              </a:rPr>
              <a:pPr eaLnBrk="1" hangingPunct="1"/>
              <a:t>16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Push (2 of 3)</a:t>
            </a:r>
          </a:p>
        </p:txBody>
      </p:sp>
      <p:pic>
        <p:nvPicPr>
          <p:cNvPr id="41990" name="Picture 14" descr="Figure 18-8 illustrates a stack before pushing y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6" b="10054"/>
          <a:stretch/>
        </p:blipFill>
        <p:spPr bwMode="auto">
          <a:xfrm>
            <a:off x="430704" y="1427480"/>
            <a:ext cx="8511194" cy="413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905001" y="5796860"/>
            <a:ext cx="6949440" cy="297004"/>
          </a:xfrm>
        </p:spPr>
        <p:txBody>
          <a:bodyPr/>
          <a:lstStyle/>
          <a:p>
            <a:r>
              <a:rPr lang="en-US" b="1" dirty="0"/>
              <a:t>FIGURE 18-8 </a:t>
            </a:r>
            <a:r>
              <a:rPr lang="en-US" dirty="0"/>
              <a:t>Stack before pushing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</p:txBody>
      </p:sp>
      <p:sp>
        <p:nvSpPr>
          <p:cNvPr id="41987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4198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515B692-D429-4A25-9449-3AF6466B6D0D}" type="slidenum">
              <a:rPr lang="en-US" altLang="en-US">
                <a:solidFill>
                  <a:schemeClr val="bg1"/>
                </a:solidFill>
              </a:rPr>
              <a:pPr eaLnBrk="1" hangingPunct="1"/>
              <a:t>17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Push (3 of 3)</a:t>
            </a:r>
          </a:p>
        </p:txBody>
      </p:sp>
      <p:pic>
        <p:nvPicPr>
          <p:cNvPr id="43014" name="Picture 2" descr="Figure 18-9 illustrates a stack after pushing y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3"/>
          <a:stretch/>
        </p:blipFill>
        <p:spPr bwMode="auto">
          <a:xfrm>
            <a:off x="267623" y="1105432"/>
            <a:ext cx="8761154" cy="430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600200" y="5486400"/>
            <a:ext cx="6949440" cy="297004"/>
          </a:xfrm>
        </p:spPr>
        <p:txBody>
          <a:bodyPr/>
          <a:lstStyle/>
          <a:p>
            <a:r>
              <a:rPr lang="en-US" b="1" dirty="0"/>
              <a:t>FIGURE 18-9 </a:t>
            </a:r>
            <a:r>
              <a:rPr lang="en-US" dirty="0"/>
              <a:t>Stack after pushing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</p:txBody>
      </p:sp>
      <p:sp>
        <p:nvSpPr>
          <p:cNvPr id="43011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4F1AC5E-8F4C-4A8D-B5FC-3FA587F7EA07}" type="slidenum">
              <a:rPr lang="en-US" altLang="en-US">
                <a:solidFill>
                  <a:schemeClr val="bg1"/>
                </a:solidFill>
              </a:rPr>
              <a:pPr eaLnBrk="1" hangingPunct="1"/>
              <a:t>18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Return the Top Element</a:t>
            </a:r>
          </a:p>
        </p:txBody>
      </p:sp>
      <p:sp>
        <p:nvSpPr>
          <p:cNvPr id="44035" name="Content Placeholder 3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632481"/>
          </a:xfrm>
        </p:spPr>
        <p:txBody>
          <a:bodyPr/>
          <a:lstStyle/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altLang="en-US" dirty="0" smtClean="0"/>
              <a:t> operation:</a:t>
            </a:r>
          </a:p>
          <a:p>
            <a:pPr lvl="1"/>
            <a:r>
              <a:rPr lang="en-US" altLang="en-US" dirty="0" smtClean="0"/>
              <a:t>Returns the top element of the stack</a:t>
            </a:r>
          </a:p>
        </p:txBody>
      </p:sp>
      <p:pic>
        <p:nvPicPr>
          <p:cNvPr id="44038" name="Picture 6" descr="template &lt;class Type&gt;&#10;Type stackType&lt;Type&gt;::top() const&#10;{&#10;assert(stackTop != 0); //if stack is empty,&#10;//terminate the program&#10;return list[stackTop - 1]; //return the element of the&#10;//stack indicated by&#10;//stackTop - 1&#10;}//end 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79152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4403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05E0AA5-3C98-4FD5-9679-F77CEEDAEA19}" type="slidenum">
              <a:rPr lang="en-US" altLang="en-US">
                <a:solidFill>
                  <a:schemeClr val="bg1"/>
                </a:solidFill>
              </a:rPr>
              <a:pPr eaLnBrk="1" hangingPunct="1"/>
              <a:t>19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Objectives (1 of 2)</a:t>
            </a:r>
          </a:p>
        </p:txBody>
      </p:sp>
      <p:sp>
        <p:nvSpPr>
          <p:cNvPr id="26627" name="Rectangle 5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256002"/>
          </a:xfrm>
        </p:spPr>
        <p:txBody>
          <a:bodyPr/>
          <a:lstStyle/>
          <a:p>
            <a:r>
              <a:rPr lang="en-US" altLang="en-US" dirty="0"/>
              <a:t>In this chapter, you will:</a:t>
            </a:r>
          </a:p>
          <a:p>
            <a:pPr lvl="1"/>
            <a:r>
              <a:rPr lang="en-US" altLang="en-US" dirty="0" smtClean="0"/>
              <a:t>Learn about stacks</a:t>
            </a:r>
          </a:p>
          <a:p>
            <a:pPr lvl="1"/>
            <a:r>
              <a:rPr lang="en-US" altLang="en-US" dirty="0"/>
              <a:t>Examine various stack operations</a:t>
            </a:r>
          </a:p>
          <a:p>
            <a:pPr lvl="1"/>
            <a:r>
              <a:rPr lang="en-US" altLang="en-US" dirty="0"/>
              <a:t>Learn how to implement a stack as an array</a:t>
            </a:r>
          </a:p>
          <a:p>
            <a:pPr lvl="1"/>
            <a:r>
              <a:rPr lang="en-US" altLang="en-US" dirty="0"/>
              <a:t>Learn how to implement a stack as a linked list</a:t>
            </a:r>
          </a:p>
          <a:p>
            <a:pPr lvl="1"/>
            <a:r>
              <a:rPr lang="en-US" altLang="en-US" dirty="0"/>
              <a:t>Learn about infix, prefix, and postfix expressions, and how to use a stack to evaluate postfix expressions</a:t>
            </a:r>
          </a:p>
        </p:txBody>
      </p:sp>
      <p:sp>
        <p:nvSpPr>
          <p:cNvPr id="26628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C</a:t>
            </a:r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++ Programming: From Problem Analysis to Program Design, Seventh Edition</a:t>
            </a:r>
          </a:p>
        </p:txBody>
      </p:sp>
      <p:sp>
        <p:nvSpPr>
          <p:cNvPr id="2662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D879A58-1143-455E-ABBD-1AE45AEB7CE6}" type="slidenum">
              <a:rPr lang="en-US" altLang="en-US">
                <a:solidFill>
                  <a:schemeClr val="bg1"/>
                </a:solidFill>
              </a:rPr>
              <a:pPr eaLnBrk="1" hangingPunct="1"/>
              <a:t>2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Pop (1 of 3)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738664"/>
          </a:xfrm>
        </p:spPr>
        <p:txBody>
          <a:bodyPr/>
          <a:lstStyle/>
          <a:p>
            <a:r>
              <a:rPr lang="en-US" altLang="en-US" dirty="0" smtClean="0"/>
              <a:t>To remove an element from the stack, decrement </a:t>
            </a:r>
            <a:r>
              <a:rPr lang="en-US" altLang="en-US" b="1" dirty="0" smtClean="0">
                <a:latin typeface="Courier New" pitchFamily="49" charset="0"/>
              </a:rPr>
              <a:t>stackTop</a:t>
            </a:r>
            <a:r>
              <a:rPr lang="en-US" altLang="en-US" dirty="0" smtClean="0"/>
              <a:t> by </a:t>
            </a:r>
            <a:r>
              <a:rPr lang="en-US" altLang="en-US" b="1" dirty="0" smtClean="0">
                <a:latin typeface="Courier New" pitchFamily="49" charset="0"/>
              </a:rPr>
              <a:t>1</a:t>
            </a:r>
          </a:p>
          <a:p>
            <a:r>
              <a:rPr lang="en-US" altLang="en-US" u="sng" dirty="0" smtClean="0"/>
              <a:t>Underflow</a:t>
            </a:r>
            <a:r>
              <a:rPr lang="en-US" altLang="en-US" dirty="0" smtClean="0"/>
              <a:t> condition: trying to remove an item from an empty stack</a:t>
            </a:r>
          </a:p>
        </p:txBody>
      </p:sp>
      <p:pic>
        <p:nvPicPr>
          <p:cNvPr id="45062" name="Picture 7" descr="template &lt;class Type&gt;&#10;void stackType&lt;Type&gt;::pop()&#10;{&#10;if (!isEmptyStack())&#10;stackTop--; //decrement stackTop&#10;else&#10;cout &lt;&lt; &quot;Cannot remove from an empty stack.&quot; &lt;&lt; endl;&#10;}//end p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0837"/>
            <a:ext cx="8012113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E9317A-FD89-4A33-8557-93E610CF748B}" type="slidenum">
              <a:rPr lang="en-US" altLang="en-US">
                <a:solidFill>
                  <a:schemeClr val="bg1"/>
                </a:solidFill>
              </a:rPr>
              <a:pPr eaLnBrk="1" hangingPunct="1"/>
              <a:t>20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Pop (2 of 3)</a:t>
            </a:r>
          </a:p>
        </p:txBody>
      </p:sp>
      <p:pic>
        <p:nvPicPr>
          <p:cNvPr id="46086" name="Picture 6" descr="Figure 18-10 illustrates a stack before popping D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5"/>
          <a:stretch/>
        </p:blipFill>
        <p:spPr bwMode="auto">
          <a:xfrm>
            <a:off x="722155" y="1397947"/>
            <a:ext cx="7775890" cy="378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828800" y="5257800"/>
            <a:ext cx="6949440" cy="297004"/>
          </a:xfrm>
        </p:spPr>
        <p:txBody>
          <a:bodyPr/>
          <a:lstStyle/>
          <a:p>
            <a:r>
              <a:rPr lang="en-US" b="1" dirty="0"/>
              <a:t>FIGURE 18-10 </a:t>
            </a:r>
            <a:r>
              <a:rPr lang="en-US" dirty="0"/>
              <a:t>Stack before popping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</a:p>
        </p:txBody>
      </p:sp>
      <p:sp>
        <p:nvSpPr>
          <p:cNvPr id="46083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55D3602-FF36-43C3-BA2F-5E7A200646FE}" type="slidenum">
              <a:rPr lang="en-US" altLang="en-US">
                <a:solidFill>
                  <a:schemeClr val="bg1"/>
                </a:solidFill>
              </a:rPr>
              <a:pPr eaLnBrk="1" hangingPunct="1"/>
              <a:t>21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Pop (3 of 3)</a:t>
            </a:r>
          </a:p>
        </p:txBody>
      </p:sp>
      <p:pic>
        <p:nvPicPr>
          <p:cNvPr id="47110" name="Picture 6" descr="Figure 18-11 illustrates a stack after popping D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3"/>
          <a:stretch/>
        </p:blipFill>
        <p:spPr bwMode="auto">
          <a:xfrm>
            <a:off x="414097" y="1264026"/>
            <a:ext cx="8392006" cy="414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882063" y="5486400"/>
            <a:ext cx="6949440" cy="297004"/>
          </a:xfrm>
        </p:spPr>
        <p:txBody>
          <a:bodyPr/>
          <a:lstStyle/>
          <a:p>
            <a:r>
              <a:rPr lang="en-US" b="1" dirty="0"/>
              <a:t>FIGURE 18-11 </a:t>
            </a:r>
            <a:r>
              <a:rPr lang="en-US" dirty="0"/>
              <a:t>Stack after </a:t>
            </a:r>
            <a:r>
              <a:rPr lang="en-US" dirty="0" smtClean="0"/>
              <a:t>popping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107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47108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5EF926C-18EE-4119-B762-E6D2DC615626}" type="slidenum">
              <a:rPr lang="en-US" altLang="en-US">
                <a:solidFill>
                  <a:schemeClr val="bg1"/>
                </a:solidFill>
              </a:rPr>
              <a:pPr eaLnBrk="1" hangingPunct="1"/>
              <a:t>22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Copy Stack</a:t>
            </a:r>
          </a:p>
        </p:txBody>
      </p:sp>
      <p:sp>
        <p:nvSpPr>
          <p:cNvPr id="48131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296235"/>
          </a:xfrm>
        </p:spPr>
        <p:txBody>
          <a:bodyPr/>
          <a:lstStyle/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copyStack</a:t>
            </a:r>
            <a:r>
              <a:rPr lang="en-US" altLang="en-US" dirty="0" smtClean="0"/>
              <a:t> function: copies a stack</a:t>
            </a:r>
          </a:p>
        </p:txBody>
      </p:sp>
      <p:pic>
        <p:nvPicPr>
          <p:cNvPr id="48134" name="Picture 6" descr="template &lt;class Type&gt;&#10;void stackType&lt;Type&gt;::copyStack(const stackType&lt;Type&gt;&amp; otherStack)&#10;{&#10;delete [] list;&#10;maxStackSize = otherStack.maxStackSize;&#10;stackTop = otherStack.stackTop;&#10;list = new Type[maxStackSize];&#10;//copy otherStack into this stack&#10;for (int j = 0; j &lt; stackTop; j++)&#10;list[j] = otherStack.list[j];&#10;} //end copy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832485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48133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35E73CB-D9FB-4373-BE75-EC3C61F67EEC}" type="slidenum">
              <a:rPr lang="en-US" altLang="en-US">
                <a:solidFill>
                  <a:schemeClr val="bg1"/>
                </a:solidFill>
              </a:rPr>
              <a:pPr eaLnBrk="1" hangingPunct="1"/>
              <a:t>23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Constructor and Destructor</a:t>
            </a:r>
          </a:p>
        </p:txBody>
      </p:sp>
      <p:sp>
        <p:nvSpPr>
          <p:cNvPr id="49155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2442592"/>
          </a:xfrm>
        </p:spPr>
        <p:txBody>
          <a:bodyPr/>
          <a:lstStyle/>
          <a:p>
            <a:r>
              <a:rPr lang="en-US" altLang="en-US" dirty="0" smtClean="0"/>
              <a:t>Constructor:</a:t>
            </a:r>
          </a:p>
          <a:p>
            <a:pPr lvl="1"/>
            <a:r>
              <a:rPr lang="en-US" altLang="en-US" dirty="0" smtClean="0"/>
              <a:t>Sets stack size to parameter value (or default value if not specified)</a:t>
            </a:r>
          </a:p>
          <a:p>
            <a:pPr lvl="1"/>
            <a:r>
              <a:rPr lang="en-US" altLang="en-US" dirty="0" smtClean="0"/>
              <a:t>Sets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stackTop</a:t>
            </a:r>
            <a:r>
              <a:rPr lang="en-US" altLang="en-US" dirty="0" smtClean="0"/>
              <a:t> to </a:t>
            </a:r>
            <a:r>
              <a:rPr lang="en-US" altLang="en-US" b="1" dirty="0" smtClean="0"/>
              <a:t>0</a:t>
            </a:r>
          </a:p>
          <a:p>
            <a:pPr lvl="1"/>
            <a:r>
              <a:rPr lang="en-US" altLang="en-US" dirty="0" smtClean="0"/>
              <a:t>Creates array to store stack elements</a:t>
            </a:r>
          </a:p>
          <a:p>
            <a:r>
              <a:rPr lang="en-US" altLang="en-US" dirty="0" smtClean="0"/>
              <a:t>Destructor:</a:t>
            </a:r>
          </a:p>
          <a:p>
            <a:pPr lvl="1"/>
            <a:r>
              <a:rPr lang="en-US" altLang="en-US" dirty="0" smtClean="0"/>
              <a:t>Deallocates memory occupied by the array</a:t>
            </a:r>
          </a:p>
          <a:p>
            <a:pPr lvl="1"/>
            <a:r>
              <a:rPr lang="en-US" altLang="en-US" dirty="0" smtClean="0"/>
              <a:t>Sets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stackTop</a:t>
            </a:r>
            <a:r>
              <a:rPr lang="en-US" altLang="en-US" dirty="0" smtClean="0"/>
              <a:t> to 0</a:t>
            </a:r>
          </a:p>
        </p:txBody>
      </p:sp>
      <p:sp>
        <p:nvSpPr>
          <p:cNvPr id="49156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A6B76B-794E-4B3C-8FB3-73163188152D}" type="slidenum">
              <a:rPr lang="en-US" altLang="en-US">
                <a:solidFill>
                  <a:schemeClr val="bg1"/>
                </a:solidFill>
              </a:rPr>
              <a:pPr eaLnBrk="1" hangingPunct="1"/>
              <a:t>24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Copy Constructor</a:t>
            </a:r>
          </a:p>
        </p:txBody>
      </p:sp>
      <p:sp>
        <p:nvSpPr>
          <p:cNvPr id="5017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Copy constructor:</a:t>
            </a:r>
          </a:p>
          <a:p>
            <a:pPr lvl="1"/>
            <a:r>
              <a:rPr lang="en-US" altLang="en-US" dirty="0" smtClean="0"/>
              <a:t>Called when a stack object is passed as a (value) parameter to a function</a:t>
            </a:r>
          </a:p>
          <a:p>
            <a:pPr lvl="1"/>
            <a:r>
              <a:rPr lang="en-US" altLang="en-US" dirty="0" smtClean="0"/>
              <a:t>Copies values of member variables from actual parameter to formal parameter</a:t>
            </a:r>
          </a:p>
        </p:txBody>
      </p:sp>
      <p:sp>
        <p:nvSpPr>
          <p:cNvPr id="50180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5018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8AC5364-75AB-4267-B4A9-48535F0F7AF9}" type="slidenum">
              <a:rPr lang="en-US" altLang="en-US">
                <a:solidFill>
                  <a:schemeClr val="bg1"/>
                </a:solidFill>
              </a:rPr>
              <a:pPr eaLnBrk="1" hangingPunct="1"/>
              <a:t>25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Overloading the Assignment Operator </a:t>
            </a:r>
            <a:r>
              <a:rPr lang="en-US" altLang="en-US" dirty="0" smtClean="0"/>
              <a:t>(</a:t>
            </a:r>
            <a:r>
              <a:rPr lang="en-US" alt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en-US" dirty="0" smtClean="0"/>
              <a:t>) (1 of 2)</a:t>
            </a:r>
            <a:endParaRPr lang="en-US" altLang="en-US" dirty="0" smtClean="0"/>
          </a:p>
        </p:txBody>
      </p:sp>
      <p:sp>
        <p:nvSpPr>
          <p:cNvPr id="5120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Assignment operator must be explicitly overloaded because of pointer member variables</a:t>
            </a:r>
          </a:p>
        </p:txBody>
      </p:sp>
      <p:pic>
        <p:nvPicPr>
          <p:cNvPr id="51206" name="Picture 8" descr="template &lt;class Type&gt;&#10;const stackType&lt;Type&gt; &amp; stackType&lt;Type&gt;::operator=&#10;(const stackType&lt;Type&gt;&amp; otherStack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438400"/>
            <a:ext cx="75057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9" descr="{&#10;if (this != &amp;otherStack) //avoid self-copy&#10;copyStack(otherStack);&#10;return *this;&#10;} //end operator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41675"/>
            <a:ext cx="58102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51205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6D7965-6065-4397-986A-0EDB5D2BB86F}" type="slidenum">
              <a:rPr lang="en-US" altLang="en-US">
                <a:solidFill>
                  <a:schemeClr val="bg1"/>
                </a:solidFill>
              </a:rPr>
              <a:pPr eaLnBrk="1" hangingPunct="1"/>
              <a:t>26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Stack Header File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632481"/>
          </a:xfrm>
        </p:spPr>
        <p:txBody>
          <a:bodyPr/>
          <a:lstStyle/>
          <a:p>
            <a:r>
              <a:rPr lang="en-US" altLang="en-US" dirty="0" smtClean="0"/>
              <a:t>Place definitions of class and functions (stack operations) together in a file</a:t>
            </a:r>
          </a:p>
          <a:p>
            <a:pPr lvl="1"/>
            <a:r>
              <a:rPr lang="en-US" altLang="en-US" dirty="0" smtClean="0"/>
              <a:t>Called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myStack.h</a:t>
            </a:r>
          </a:p>
        </p:txBody>
      </p:sp>
      <p:sp>
        <p:nvSpPr>
          <p:cNvPr id="52228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5222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127451E-F47D-4964-8CAB-4B4B709F0970}" type="slidenum">
              <a:rPr lang="en-US" altLang="en-US">
                <a:solidFill>
                  <a:schemeClr val="bg1"/>
                </a:solidFill>
              </a:rPr>
              <a:pPr eaLnBrk="1" hangingPunct="1"/>
              <a:t>27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8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Linked Implementation of Stacks (1 of 2)</a:t>
            </a:r>
          </a:p>
        </p:txBody>
      </p:sp>
      <p:sp>
        <p:nvSpPr>
          <p:cNvPr id="53251" name="Rectangle 9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556084"/>
          </a:xfrm>
        </p:spPr>
        <p:txBody>
          <a:bodyPr/>
          <a:lstStyle/>
          <a:p>
            <a:r>
              <a:rPr lang="en-US" altLang="en-US" dirty="0" smtClean="0"/>
              <a:t>Array only allows fixed number of elements</a:t>
            </a:r>
          </a:p>
          <a:p>
            <a:r>
              <a:rPr lang="en-US" altLang="en-US" dirty="0" smtClean="0"/>
              <a:t>If number of elements to be pushed exceeds array size, the program may terminate</a:t>
            </a:r>
          </a:p>
          <a:p>
            <a:r>
              <a:rPr lang="en-US" altLang="en-US" dirty="0" smtClean="0"/>
              <a:t>Linked lists can dynamically organize data</a:t>
            </a:r>
          </a:p>
          <a:p>
            <a:r>
              <a:rPr lang="en-US" altLang="en-US" dirty="0" smtClean="0"/>
              <a:t>In a linked representation, </a:t>
            </a:r>
            <a:r>
              <a:rPr lang="en-US" altLang="en-US" b="1" dirty="0" smtClean="0">
                <a:latin typeface="Courier New" pitchFamily="49" charset="0"/>
              </a:rPr>
              <a:t>stackTop</a:t>
            </a:r>
            <a:r>
              <a:rPr lang="en-US" altLang="en-US" dirty="0" smtClean="0"/>
              <a:t> is pointer to memory address of top element in stack</a:t>
            </a:r>
          </a:p>
          <a:p>
            <a:pPr lvl="1"/>
            <a:endParaRPr lang="en-US" altLang="en-US" dirty="0" smtClean="0"/>
          </a:p>
        </p:txBody>
      </p:sp>
      <p:sp>
        <p:nvSpPr>
          <p:cNvPr id="53252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5325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4A26D7F-9750-4ADE-A8D6-6233A1709DDD}" type="slidenum">
              <a:rPr lang="en-US" altLang="en-US">
                <a:solidFill>
                  <a:schemeClr val="bg1"/>
                </a:solidFill>
              </a:rPr>
              <a:pPr eaLnBrk="1" hangingPunct="1"/>
              <a:t>28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Linked Implementation of Stacks (2 of 2)</a:t>
            </a:r>
          </a:p>
        </p:txBody>
      </p:sp>
      <p:pic>
        <p:nvPicPr>
          <p:cNvPr id="54279" name="Picture 2" descr="Figure 18-12 shows an empty stack and a nonempty linked stack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0"/>
          <a:stretch/>
        </p:blipFill>
        <p:spPr bwMode="auto">
          <a:xfrm>
            <a:off x="392733" y="1686919"/>
            <a:ext cx="8318114" cy="303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4876800"/>
            <a:ext cx="6949440" cy="297004"/>
          </a:xfrm>
        </p:spPr>
        <p:txBody>
          <a:bodyPr/>
          <a:lstStyle/>
          <a:p>
            <a:r>
              <a:rPr lang="en-US" b="1" dirty="0"/>
              <a:t>FIGURE 18-12 </a:t>
            </a:r>
            <a:r>
              <a:rPr lang="en-US" dirty="0"/>
              <a:t>Empty and nonempty linked stack</a:t>
            </a:r>
          </a:p>
        </p:txBody>
      </p:sp>
      <p:sp>
        <p:nvSpPr>
          <p:cNvPr id="54276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5427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C993983-C0B8-4E4D-8218-35CF9D70B9DD}" type="slidenum">
              <a:rPr lang="en-US" altLang="en-US">
                <a:solidFill>
                  <a:schemeClr val="bg1"/>
                </a:solidFill>
              </a:rPr>
              <a:pPr eaLnBrk="1" hangingPunct="1"/>
              <a:t>29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Objectives (2 of 2)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963614"/>
          </a:xfrm>
        </p:spPr>
        <p:txBody>
          <a:bodyPr/>
          <a:lstStyle/>
          <a:p>
            <a:pPr lvl="1"/>
            <a:r>
              <a:rPr lang="en-US" altLang="en-US" dirty="0" smtClean="0"/>
              <a:t>Learn how to use a stack to remove recursion</a:t>
            </a:r>
          </a:p>
          <a:p>
            <a:pPr lvl="1"/>
            <a:r>
              <a:rPr lang="en-US" altLang="en-US" dirty="0"/>
              <a:t>Learn about queues</a:t>
            </a:r>
          </a:p>
          <a:p>
            <a:pPr lvl="1"/>
            <a:r>
              <a:rPr lang="en-US" altLang="en-US" dirty="0"/>
              <a:t>Examine various queue operations</a:t>
            </a:r>
          </a:p>
          <a:p>
            <a:pPr lvl="1"/>
            <a:r>
              <a:rPr lang="en-US" altLang="en-US" dirty="0"/>
              <a:t>Learn how to implement a queue as an array</a:t>
            </a:r>
          </a:p>
          <a:p>
            <a:pPr lvl="1"/>
            <a:r>
              <a:rPr lang="en-US" altLang="en-US" dirty="0"/>
              <a:t>Learn how to implement a queue as a linked list</a:t>
            </a:r>
          </a:p>
          <a:p>
            <a:pPr lvl="1"/>
            <a:r>
              <a:rPr lang="en-US" altLang="en-US" dirty="0"/>
              <a:t>Discover how to use queues to solve simulation problems</a:t>
            </a:r>
          </a:p>
        </p:txBody>
      </p:sp>
      <p:sp>
        <p:nvSpPr>
          <p:cNvPr id="27652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2765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0C0AB0-3AEE-41BA-BCA6-0AA6AA6E8438}" type="slidenum">
              <a:rPr lang="en-US" altLang="en-US">
                <a:solidFill>
                  <a:schemeClr val="bg1"/>
                </a:solidFill>
              </a:rPr>
              <a:pPr eaLnBrk="1" hangingPunct="1"/>
              <a:t>3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Default Constructor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526846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Initializes the stack to an empty state when a stack object is declared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Sets </a:t>
            </a: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stackTop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nullptr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pitchFamily="49" charset="0"/>
            </a:endParaRP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 smtClean="0">
                <a:solidFill>
                  <a:srgbClr val="3D8F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smtClean="0">
                <a:solidFill>
                  <a:srgbClr val="638D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3D8F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smtClean="0">
                <a:solidFill>
                  <a:srgbClr val="638D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1" dirty="0" smtClean="0">
                <a:solidFill>
                  <a:srgbClr val="3D8F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Type&gt;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linkedStackType&lt;Type&gt;::linkedStackType()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stackTop = </a:t>
            </a:r>
            <a:r>
              <a:rPr lang="en-US" sz="1600" b="1" dirty="0" smtClean="0">
                <a:solidFill>
                  <a:srgbClr val="638D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en-US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300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5530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CC6E7CD-0233-42BC-B0E8-79A2FCD3ED71}" type="slidenum">
              <a:rPr lang="en-US" altLang="en-US">
                <a:solidFill>
                  <a:schemeClr val="bg1"/>
                </a:solidFill>
              </a:rPr>
              <a:pPr eaLnBrk="1" hangingPunct="1"/>
              <a:t>30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Empty Stack and Full Stack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525033"/>
          </a:xfrm>
        </p:spPr>
        <p:txBody>
          <a:bodyPr/>
          <a:lstStyle/>
          <a:p>
            <a:r>
              <a:rPr lang="en-US" altLang="en-US" dirty="0" smtClean="0"/>
              <a:t>In a linked implementation of stacks, function </a:t>
            </a:r>
            <a:r>
              <a:rPr lang="en-US" altLang="en-US" b="1" dirty="0" smtClean="0">
                <a:latin typeface="Courier New" pitchFamily="49" charset="0"/>
              </a:rPr>
              <a:t>isFullStack</a:t>
            </a:r>
            <a:r>
              <a:rPr lang="en-US" altLang="en-US" dirty="0" smtClean="0"/>
              <a:t> does not apply</a:t>
            </a:r>
          </a:p>
          <a:p>
            <a:pPr lvl="1"/>
            <a:r>
              <a:rPr lang="en-US" altLang="en-US" dirty="0" smtClean="0"/>
              <a:t>Logically, the stack is never full</a:t>
            </a:r>
          </a:p>
          <a:p>
            <a:r>
              <a:rPr lang="en-US" altLang="en-US" dirty="0" smtClean="0"/>
              <a:t>Stack is empty if </a:t>
            </a:r>
            <a:r>
              <a:rPr lang="en-US" altLang="en-US" b="1" dirty="0" smtClean="0">
                <a:latin typeface="Courier New" pitchFamily="49" charset="0"/>
              </a:rPr>
              <a:t>stackTop</a:t>
            </a:r>
            <a:r>
              <a:rPr lang="en-US" altLang="en-US" dirty="0" smtClean="0"/>
              <a:t> is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nullptr</a:t>
            </a:r>
            <a:r>
              <a:rPr lang="en-US" altLang="en-US" dirty="0" smtClean="0"/>
              <a:t> </a:t>
            </a:r>
          </a:p>
          <a:p>
            <a:endParaRPr lang="en-US" altLang="en-US" dirty="0" smtClean="0"/>
          </a:p>
        </p:txBody>
      </p:sp>
      <p:sp>
        <p:nvSpPr>
          <p:cNvPr id="56324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78CEA3E-A896-43B3-90B0-1337E011FAC5}" type="slidenum">
              <a:rPr lang="en-US" altLang="en-US">
                <a:solidFill>
                  <a:schemeClr val="bg1"/>
                </a:solidFill>
              </a:rPr>
              <a:pPr eaLnBrk="1" hangingPunct="1"/>
              <a:t>31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Linked Stack: Initialize Stack </a:t>
            </a:r>
          </a:p>
        </p:txBody>
      </p:sp>
      <p:sp>
        <p:nvSpPr>
          <p:cNvPr id="57347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976036"/>
          </a:xfrm>
        </p:spPr>
        <p:txBody>
          <a:bodyPr/>
          <a:lstStyle/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initializeStack</a:t>
            </a:r>
            <a:r>
              <a:rPr lang="en-US" altLang="en-US" dirty="0" smtClean="0"/>
              <a:t>: reinitializes stack to an empty state</a:t>
            </a:r>
          </a:p>
          <a:p>
            <a:pPr lvl="1"/>
            <a:r>
              <a:rPr lang="en-US" altLang="en-US" dirty="0" smtClean="0"/>
              <a:t>Must deallocate memory occupied by current element</a:t>
            </a:r>
          </a:p>
          <a:p>
            <a:pPr lvl="1"/>
            <a:r>
              <a:rPr lang="en-US" altLang="en-US" dirty="0" smtClean="0"/>
              <a:t>Sets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stackTop</a:t>
            </a:r>
            <a:r>
              <a:rPr lang="en-US" altLang="en-US" dirty="0" smtClean="0"/>
              <a:t> to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nullptr</a:t>
            </a:r>
          </a:p>
        </p:txBody>
      </p:sp>
      <p:sp>
        <p:nvSpPr>
          <p:cNvPr id="57348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704090D-BF42-4907-8F37-D7350DC50167}" type="slidenum">
              <a:rPr lang="en-US" altLang="en-US">
                <a:solidFill>
                  <a:schemeClr val="bg1"/>
                </a:solidFill>
              </a:rPr>
              <a:pPr eaLnBrk="1" hangingPunct="1"/>
              <a:t>32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Push (1 of 2)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96235"/>
          </a:xfrm>
        </p:spPr>
        <p:txBody>
          <a:bodyPr/>
          <a:lstStyle/>
          <a:p>
            <a:r>
              <a:rPr lang="en-US" altLang="en-US" b="1" dirty="0" smtClean="0">
                <a:latin typeface="Courier New" pitchFamily="49" charset="0"/>
              </a:rPr>
              <a:t>newNode</a:t>
            </a:r>
            <a:r>
              <a:rPr lang="en-US" altLang="en-US" dirty="0" smtClean="0"/>
              <a:t> is added at the beginning of the linked list pointed to by </a:t>
            </a:r>
            <a:r>
              <a:rPr lang="en-US" altLang="en-US" b="1" dirty="0" smtClean="0">
                <a:latin typeface="Courier New" pitchFamily="49" charset="0"/>
              </a:rPr>
              <a:t>stackTop</a:t>
            </a:r>
          </a:p>
        </p:txBody>
      </p:sp>
      <p:pic>
        <p:nvPicPr>
          <p:cNvPr id="58375" name="Picture 8" descr="Figure 18-13 illustrates a stack before a push operatio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47"/>
          <a:stretch/>
        </p:blipFill>
        <p:spPr bwMode="auto">
          <a:xfrm>
            <a:off x="371972" y="1960186"/>
            <a:ext cx="8246768" cy="345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44756" y="5438140"/>
            <a:ext cx="3614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46A66"/>
                </a:solidFill>
                <a:latin typeface="+mn-lt"/>
              </a:rPr>
              <a:t>FIGURE 18-13 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Stack before the push operation</a:t>
            </a:r>
          </a:p>
        </p:txBody>
      </p:sp>
      <p:sp>
        <p:nvSpPr>
          <p:cNvPr id="58372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5837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56601A-EFB0-424D-A901-5C9D8618F3E0}" type="slidenum">
              <a:rPr lang="en-US" altLang="en-US">
                <a:solidFill>
                  <a:schemeClr val="bg1"/>
                </a:solidFill>
              </a:rPr>
              <a:pPr eaLnBrk="1" hangingPunct="1"/>
              <a:t>33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Push (2 of 2)</a:t>
            </a:r>
          </a:p>
        </p:txBody>
      </p:sp>
      <p:pic>
        <p:nvPicPr>
          <p:cNvPr id="59399" name="Picture 6" descr="Figure 18-14 shows the steps of the push operatio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19"/>
          <a:stretch/>
        </p:blipFill>
        <p:spPr bwMode="auto">
          <a:xfrm>
            <a:off x="590052" y="1168402"/>
            <a:ext cx="8116296" cy="447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66800" y="5638800"/>
            <a:ext cx="6949440" cy="297004"/>
          </a:xfrm>
        </p:spPr>
        <p:txBody>
          <a:bodyPr/>
          <a:lstStyle/>
          <a:p>
            <a:r>
              <a:rPr lang="en-US" b="1" dirty="0"/>
              <a:t>FIGURE 18-14 </a:t>
            </a:r>
            <a:r>
              <a:rPr lang="en-US" dirty="0"/>
              <a:t>Push operation</a:t>
            </a:r>
          </a:p>
        </p:txBody>
      </p:sp>
      <p:sp>
        <p:nvSpPr>
          <p:cNvPr id="59396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5939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7A877D7-D4BD-42F1-9273-7DFC9F63AF2C}" type="slidenum">
              <a:rPr lang="en-US" altLang="en-US">
                <a:solidFill>
                  <a:schemeClr val="bg1"/>
                </a:solidFill>
              </a:rPr>
              <a:pPr eaLnBrk="1" hangingPunct="1"/>
              <a:t>34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Linked Stack: Return the Top Element </a:t>
            </a:r>
          </a:p>
        </p:txBody>
      </p:sp>
      <p:sp>
        <p:nvSpPr>
          <p:cNvPr id="60419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2622256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altLang="en-US" dirty="0" smtClean="0">
                <a:solidFill>
                  <a:srgbClr val="3D8FB3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en-US" sz="1600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template</a:t>
            </a:r>
            <a:r>
              <a:rPr lang="en-US" altLang="en-US" sz="1600" b="1" dirty="0" smtClean="0">
                <a:solidFill>
                  <a:srgbClr val="3D8FB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en-US" sz="1600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altLang="en-US" sz="1600" b="1" dirty="0" smtClean="0">
                <a:solidFill>
                  <a:srgbClr val="3D8FB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Type&gt;</a:t>
            </a:r>
          </a:p>
          <a:p>
            <a:pPr marL="0" indent="0">
              <a:buFont typeface="Arial" charset="0"/>
              <a:buNone/>
            </a:pPr>
            <a:r>
              <a:rPr lang="en-US" alt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Type linkedStackType&lt;Type&gt;::top() </a:t>
            </a:r>
            <a:r>
              <a:rPr lang="en-US" altLang="en-US" sz="1600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const</a:t>
            </a:r>
          </a:p>
          <a:p>
            <a:pPr marL="0" indent="0">
              <a:buFont typeface="Arial" charset="0"/>
              <a:buNone/>
            </a:pPr>
            <a:r>
              <a:rPr lang="en-US" alt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 marL="0" indent="0">
              <a:buFont typeface="Arial" charset="0"/>
              <a:buNone/>
            </a:pPr>
            <a:r>
              <a:rPr lang="en-US" alt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assert(stackTop != </a:t>
            </a:r>
            <a:r>
              <a:rPr lang="en-US" altLang="en-US" sz="1600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nullptr</a:t>
            </a:r>
            <a:r>
              <a:rPr lang="en-US" alt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altLang="en-US" sz="1600" b="1" dirty="0" smtClean="0">
                <a:solidFill>
                  <a:srgbClr val="00A77E"/>
                </a:solidFill>
                <a:latin typeface="Courier New" pitchFamily="49" charset="0"/>
                <a:cs typeface="Courier New" pitchFamily="49" charset="0"/>
              </a:rPr>
              <a:t>//if stack is empty,</a:t>
            </a:r>
          </a:p>
          <a:p>
            <a:pPr marL="0" indent="0">
              <a:buFont typeface="Arial" charset="0"/>
              <a:buNone/>
            </a:pPr>
            <a:r>
              <a:rPr lang="en-US" altLang="en-US" sz="1600" b="1" dirty="0" smtClean="0">
                <a:solidFill>
                  <a:srgbClr val="00FF4D"/>
                </a:solidFill>
                <a:latin typeface="Courier New" pitchFamily="49" charset="0"/>
                <a:cs typeface="Courier New" pitchFamily="49" charset="0"/>
              </a:rPr>
              <a:t>				     </a:t>
            </a:r>
            <a:r>
              <a:rPr lang="en-US" altLang="en-US" sz="1600" b="1" dirty="0" smtClean="0">
                <a:solidFill>
                  <a:srgbClr val="00A77E"/>
                </a:solidFill>
                <a:latin typeface="Courier New" pitchFamily="49" charset="0"/>
                <a:cs typeface="Courier New" pitchFamily="49" charset="0"/>
              </a:rPr>
              <a:t>//terminate the program</a:t>
            </a:r>
          </a:p>
          <a:p>
            <a:pPr marL="0" indent="0">
              <a:buFont typeface="Arial" charset="0"/>
              <a:buNone/>
            </a:pPr>
            <a:r>
              <a:rPr lang="en-US" altLang="en-US" sz="1600" b="1" dirty="0" smtClean="0">
                <a:solidFill>
                  <a:srgbClr val="3D8FB3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b="1" dirty="0" smtClean="0">
                <a:solidFill>
                  <a:srgbClr val="638DAD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en-US" sz="1600" b="1" dirty="0" smtClean="0">
                <a:solidFill>
                  <a:srgbClr val="3D8FB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stackTop-&gt;info; 	     </a:t>
            </a:r>
            <a:r>
              <a:rPr lang="en-US" altLang="en-US" sz="1600" b="1" dirty="0" smtClean="0">
                <a:solidFill>
                  <a:srgbClr val="00A77E"/>
                </a:solidFill>
                <a:latin typeface="Courier New" pitchFamily="49" charset="0"/>
                <a:cs typeface="Courier New" pitchFamily="49" charset="0"/>
              </a:rPr>
              <a:t>//return the top element</a:t>
            </a:r>
          </a:p>
          <a:p>
            <a:pPr marL="0" indent="0">
              <a:buFont typeface="Arial" charset="0"/>
              <a:buNone/>
            </a:pPr>
            <a:r>
              <a:rPr lang="en-US" alt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en-US" sz="1600" b="1" dirty="0" smtClean="0">
                <a:solidFill>
                  <a:srgbClr val="00A77E"/>
                </a:solidFill>
                <a:latin typeface="Courier New" pitchFamily="49" charset="0"/>
                <a:cs typeface="Courier New" pitchFamily="49" charset="0"/>
              </a:rPr>
              <a:t>}//end top</a:t>
            </a:r>
          </a:p>
        </p:txBody>
      </p:sp>
      <p:sp>
        <p:nvSpPr>
          <p:cNvPr id="60420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7F6A3EA-67DA-404B-BBC9-1FD410E6A55A}" type="slidenum">
              <a:rPr lang="en-US" altLang="en-US">
                <a:solidFill>
                  <a:schemeClr val="bg1"/>
                </a:solidFill>
              </a:rPr>
              <a:pPr eaLnBrk="1" hangingPunct="1"/>
              <a:t>35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Pop (1 of 2)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632481"/>
          </a:xfrm>
        </p:spPr>
        <p:txBody>
          <a:bodyPr/>
          <a:lstStyle/>
          <a:p>
            <a:r>
              <a:rPr lang="en-US" altLang="en-US" dirty="0" smtClean="0"/>
              <a:t>Node pointed to by </a:t>
            </a:r>
            <a:r>
              <a:rPr lang="en-US" altLang="en-US" b="1" dirty="0" smtClean="0">
                <a:latin typeface="Courier New" pitchFamily="49" charset="0"/>
              </a:rPr>
              <a:t>stackTop</a:t>
            </a:r>
            <a:r>
              <a:rPr lang="en-US" altLang="en-US" dirty="0" smtClean="0"/>
              <a:t> is removed</a:t>
            </a:r>
          </a:p>
          <a:p>
            <a:pPr lvl="1"/>
            <a:r>
              <a:rPr lang="en-US" altLang="en-US" dirty="0" smtClean="0"/>
              <a:t>Second element becomes top element</a:t>
            </a:r>
          </a:p>
        </p:txBody>
      </p:sp>
      <p:pic>
        <p:nvPicPr>
          <p:cNvPr id="61447" name="Picture 7" descr="Figure 18-15 shows a stack before a pop operatio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5"/>
          <a:stretch/>
        </p:blipFill>
        <p:spPr bwMode="auto">
          <a:xfrm>
            <a:off x="776111" y="2526121"/>
            <a:ext cx="7403578" cy="28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667000" y="5410201"/>
            <a:ext cx="3733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46A66"/>
                </a:solidFill>
                <a:latin typeface="+mn-lt"/>
              </a:rPr>
              <a:t>FIGURE 18-15 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Stack before the pop </a:t>
            </a:r>
            <a:r>
              <a:rPr lang="en-US" sz="1400" dirty="0" smtClean="0">
                <a:solidFill>
                  <a:srgbClr val="646A66"/>
                </a:solidFill>
                <a:latin typeface="+mn-lt"/>
              </a:rPr>
              <a:t>operation</a:t>
            </a:r>
            <a:endParaRPr lang="en-US" sz="1400" dirty="0">
              <a:solidFill>
                <a:srgbClr val="646A66"/>
              </a:solidFill>
              <a:latin typeface="+mn-lt"/>
            </a:endParaRPr>
          </a:p>
        </p:txBody>
      </p:sp>
      <p:sp>
        <p:nvSpPr>
          <p:cNvPr id="61444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6144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E6AC323-E41E-4F44-95D1-74BBF8495034}" type="slidenum">
              <a:rPr lang="en-US" altLang="en-US">
                <a:solidFill>
                  <a:schemeClr val="bg1"/>
                </a:solidFill>
              </a:rPr>
              <a:pPr eaLnBrk="1" hangingPunct="1"/>
              <a:t>36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Pop (2 of 2)</a:t>
            </a:r>
          </a:p>
        </p:txBody>
      </p:sp>
      <p:pic>
        <p:nvPicPr>
          <p:cNvPr id="62471" name="Picture 6" descr="Figure 18-16 shows the pop operatio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25"/>
          <a:stretch/>
        </p:blipFill>
        <p:spPr bwMode="auto">
          <a:xfrm>
            <a:off x="537896" y="1394638"/>
            <a:ext cx="8058684" cy="379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42976" y="5265596"/>
            <a:ext cx="6949440" cy="297004"/>
          </a:xfrm>
        </p:spPr>
        <p:txBody>
          <a:bodyPr/>
          <a:lstStyle/>
          <a:p>
            <a:r>
              <a:rPr lang="en-US" b="1" dirty="0"/>
              <a:t>FIGURE 18-16 </a:t>
            </a:r>
            <a:r>
              <a:rPr lang="en-US" dirty="0"/>
              <a:t>Pop operation</a:t>
            </a:r>
          </a:p>
        </p:txBody>
      </p:sp>
      <p:sp>
        <p:nvSpPr>
          <p:cNvPr id="62468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6246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C89E6E1-13D4-4EAE-B2C5-9C9A9D66B721}" type="slidenum">
              <a:rPr lang="en-US" altLang="en-US">
                <a:solidFill>
                  <a:schemeClr val="bg1"/>
                </a:solidFill>
              </a:rPr>
              <a:pPr eaLnBrk="1" hangingPunct="1"/>
              <a:t>37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Linked Stack: Copy Stack</a:t>
            </a:r>
          </a:p>
        </p:txBody>
      </p:sp>
      <p:sp>
        <p:nvSpPr>
          <p:cNvPr id="63491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635943"/>
          </a:xfrm>
        </p:spPr>
        <p:txBody>
          <a:bodyPr/>
          <a:lstStyle/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copyStack</a:t>
            </a:r>
            <a:r>
              <a:rPr lang="en-US" altLang="en-US" dirty="0" smtClean="0"/>
              <a:t> function: makes an identical copy of a stack</a:t>
            </a:r>
          </a:p>
          <a:p>
            <a:pPr lvl="1"/>
            <a:r>
              <a:rPr lang="en-US" altLang="en-US" dirty="0" smtClean="0"/>
              <a:t>Similar definition to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copyList</a:t>
            </a:r>
            <a:r>
              <a:rPr lang="en-US" altLang="en-US" dirty="0" smtClean="0"/>
              <a:t> for linked lists</a:t>
            </a:r>
          </a:p>
        </p:txBody>
      </p:sp>
      <p:sp>
        <p:nvSpPr>
          <p:cNvPr id="63492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C++ Pro</a:t>
            </a:r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gramming: From Problem Analysis to Program Design, Seventh Edition</a:t>
            </a:r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1AD7CBB-CFFA-43D1-8F81-220166CBB6EC}" type="slidenum">
              <a:rPr lang="en-US" altLang="en-US">
                <a:solidFill>
                  <a:schemeClr val="bg1"/>
                </a:solidFill>
              </a:rPr>
              <a:pPr eaLnBrk="1" hangingPunct="1"/>
              <a:t>38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Constructors and Destructors</a:t>
            </a:r>
          </a:p>
        </p:txBody>
      </p:sp>
      <p:sp>
        <p:nvSpPr>
          <p:cNvPr id="6451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Copy constructor and destructor:</a:t>
            </a:r>
          </a:p>
          <a:p>
            <a:pPr lvl="1"/>
            <a:r>
              <a:rPr lang="en-US" altLang="en-US" dirty="0" smtClean="0"/>
              <a:t>Similar to those for linked lists</a:t>
            </a:r>
          </a:p>
        </p:txBody>
      </p:sp>
      <p:pic>
        <p:nvPicPr>
          <p:cNvPr id="64518" name="Picture 6" descr="//copy constructor&#10;template &lt;class Type&gt;&#10;linkedStackType&lt;Type&gt;::linkedStackType(&#10;const linkedStackType&lt;Type&gt;&amp; otherStack)&#10;{&#10;stackTop = nullptr;&#10;copyStack(otherStack);&#10;}//end copy constructor&#10;//destructor&#10;template &lt;class Type&gt;&#10;linkedStackType&lt;Type&gt;::~linkedStackType()&#10;{&#10;initializeStack();&#10;}//end destru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78200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6451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E57846-AB46-4DE1-9D22-9584D0A01626}" type="slidenum">
              <a:rPr lang="en-US" altLang="en-US">
                <a:solidFill>
                  <a:schemeClr val="bg1"/>
                </a:solidFill>
              </a:rPr>
              <a:pPr eaLnBrk="1" hangingPunct="1"/>
              <a:t>39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Stacks (1 of 4)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 smtClean="0"/>
              <a:t>Stack</a:t>
            </a:r>
            <a:r>
              <a:rPr lang="en-US" altLang="en-US" dirty="0" smtClean="0"/>
              <a:t>: a data structure in which elements are added and removed from one end only</a:t>
            </a:r>
          </a:p>
          <a:p>
            <a:pPr lvl="1"/>
            <a:r>
              <a:rPr lang="en-US" altLang="en-US" dirty="0" smtClean="0"/>
              <a:t>Addition/deletion occur only at the </a:t>
            </a:r>
            <a:r>
              <a:rPr lang="en-US" altLang="en-US" u="sng" dirty="0" smtClean="0"/>
              <a:t>top</a:t>
            </a:r>
            <a:r>
              <a:rPr lang="en-US" altLang="en-US" dirty="0" smtClean="0"/>
              <a:t> of the stack</a:t>
            </a:r>
          </a:p>
          <a:p>
            <a:pPr lvl="1"/>
            <a:r>
              <a:rPr lang="en-US" altLang="en-US" u="sng" dirty="0" smtClean="0"/>
              <a:t>Last in first out</a:t>
            </a:r>
            <a:r>
              <a:rPr lang="en-US" altLang="en-US" dirty="0" smtClean="0"/>
              <a:t> (</a:t>
            </a:r>
            <a:r>
              <a:rPr lang="en-US" altLang="en-US" u="sng" dirty="0" smtClean="0"/>
              <a:t>LIFO</a:t>
            </a:r>
            <a:r>
              <a:rPr lang="en-US" altLang="en-US" dirty="0" smtClean="0"/>
              <a:t>) data structure</a:t>
            </a:r>
          </a:p>
          <a:p>
            <a:r>
              <a:rPr lang="en-US" altLang="en-US" dirty="0" smtClean="0"/>
              <a:t>Operations:</a:t>
            </a:r>
          </a:p>
          <a:p>
            <a:pPr lvl="1"/>
            <a:r>
              <a:rPr lang="en-US" altLang="en-US" u="sng" dirty="0" smtClean="0"/>
              <a:t>Push</a:t>
            </a:r>
            <a:r>
              <a:rPr lang="en-US" altLang="en-US" dirty="0" smtClean="0"/>
              <a:t>: to add an element onto the stack</a:t>
            </a:r>
          </a:p>
          <a:p>
            <a:pPr lvl="1"/>
            <a:r>
              <a:rPr lang="en-US" altLang="en-US" u="sng" dirty="0" smtClean="0"/>
              <a:t>Pop</a:t>
            </a:r>
            <a:r>
              <a:rPr lang="en-US" altLang="en-US" dirty="0" smtClean="0"/>
              <a:t>: to remove an element from the stack</a:t>
            </a:r>
          </a:p>
        </p:txBody>
      </p:sp>
      <p:sp>
        <p:nvSpPr>
          <p:cNvPr id="28676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2867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6D53788-02F0-4073-8827-560D9CDC38BF}" type="slidenum">
              <a:rPr lang="en-US" altLang="en-US">
                <a:solidFill>
                  <a:schemeClr val="bg1"/>
                </a:solidFill>
              </a:rPr>
              <a:pPr eaLnBrk="1" hangingPunct="1"/>
              <a:t>4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Overloading the Assignment Operator </a:t>
            </a:r>
            <a:r>
              <a:rPr lang="en-US" altLang="en-US" dirty="0" smtClean="0"/>
              <a:t>(</a:t>
            </a:r>
            <a:r>
              <a:rPr lang="en-US" alt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en-US" dirty="0" smtClean="0"/>
              <a:t>) (2 of 2)</a:t>
            </a:r>
            <a:endParaRPr lang="en-US" altLang="en-US" dirty="0" smtClean="0"/>
          </a:p>
        </p:txBody>
      </p:sp>
      <p:sp>
        <p:nvSpPr>
          <p:cNvPr id="655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Overloading the assignment operator:</a:t>
            </a:r>
          </a:p>
        </p:txBody>
      </p:sp>
      <p:pic>
        <p:nvPicPr>
          <p:cNvPr id="65542" name="Picture 6" descr="template &lt;class Type&gt;&#10;const linkedStackType&lt;Type&gt;&amp; linkedStackType&lt;Type&gt;::operator=&#10;(const linkedStackType&lt;Type&gt;&amp; otherStack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438400"/>
            <a:ext cx="79724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7" descr="{&#10;if (this != &amp;otherStack) //avoid self-copy&#10;copyStack(otherStack);&#10;return *this;&#10;}//end operator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3213100"/>
            <a:ext cx="59340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6554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6662138-60AB-4EE9-A5BF-AE45CB4296D4}" type="slidenum">
              <a:rPr lang="en-US" altLang="en-US">
                <a:solidFill>
                  <a:schemeClr val="bg1"/>
                </a:solidFill>
              </a:rPr>
              <a:pPr eaLnBrk="1" hangingPunct="1"/>
              <a:t>40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Stack as Derived from the </a:t>
            </a:r>
            <a:r>
              <a:rPr lang="en-US" altLang="en-US" dirty="0" smtClean="0">
                <a:latin typeface="Courier New" pitchFamily="49" charset="0"/>
              </a:rPr>
              <a:t>class unorderedLinkedList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3525581"/>
          </a:xfrm>
        </p:spPr>
        <p:txBody>
          <a:bodyPr/>
          <a:lstStyle/>
          <a:p>
            <a:r>
              <a:rPr lang="en-US" altLang="en-US" dirty="0" smtClean="0"/>
              <a:t>Implementation of </a:t>
            </a:r>
            <a:r>
              <a:rPr lang="en-US" altLang="en-US" b="1" dirty="0" smtClean="0">
                <a:latin typeface="Courier New" pitchFamily="49" charset="0"/>
              </a:rPr>
              <a:t>push</a:t>
            </a:r>
            <a:r>
              <a:rPr lang="en-US" altLang="en-US" dirty="0" smtClean="0"/>
              <a:t> is similar to </a:t>
            </a:r>
            <a:r>
              <a:rPr lang="en-US" altLang="en-US" b="1" dirty="0" smtClean="0">
                <a:latin typeface="Courier New" pitchFamily="49" charset="0"/>
              </a:rPr>
              <a:t>insertFirst</a:t>
            </a:r>
            <a:r>
              <a:rPr lang="en-US" altLang="en-US" dirty="0" smtClean="0"/>
              <a:t> for general lists</a:t>
            </a:r>
          </a:p>
          <a:p>
            <a:r>
              <a:rPr lang="en-US" altLang="en-US" dirty="0" smtClean="0"/>
              <a:t>Other similar functions: 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initializeStack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</a:rPr>
              <a:t>initializeList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isEmptyList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</a:rPr>
              <a:t>isEmptyStack</a:t>
            </a:r>
          </a:p>
          <a:p>
            <a:r>
              <a:rPr lang="en-US" altLang="en-US" b="1" dirty="0" smtClean="0">
                <a:latin typeface="Courier New" pitchFamily="49" charset="0"/>
              </a:rPr>
              <a:t>linkedStackType</a:t>
            </a:r>
            <a:r>
              <a:rPr lang="en-US" altLang="en-US" dirty="0" smtClean="0"/>
              <a:t> can be derived from </a:t>
            </a:r>
            <a:r>
              <a:rPr lang="en-US" altLang="en-US" b="1" dirty="0" smtClean="0">
                <a:latin typeface="Courier New" pitchFamily="49" charset="0"/>
              </a:rPr>
              <a:t>linkedListType</a:t>
            </a:r>
          </a:p>
          <a:p>
            <a:pPr lvl="1"/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dirty="0" smtClean="0">
                <a:latin typeface="Courier New" pitchFamily="49" charset="0"/>
              </a:rPr>
              <a:t> </a:t>
            </a:r>
            <a:r>
              <a:rPr lang="en-US" altLang="en-US" b="1" dirty="0" smtClean="0">
                <a:latin typeface="Courier New" pitchFamily="49" charset="0"/>
              </a:rPr>
              <a:t>linkedListType</a:t>
            </a:r>
            <a:r>
              <a:rPr lang="en-US" altLang="en-US" dirty="0" smtClean="0"/>
              <a:t> is abstract</a:t>
            </a:r>
          </a:p>
          <a:p>
            <a:r>
              <a:rPr lang="en-US" altLang="en-US" b="1" dirty="0" smtClean="0">
                <a:latin typeface="Courier New" pitchFamily="49" charset="0"/>
              </a:rPr>
              <a:t>unorderedLinkedListType</a:t>
            </a:r>
            <a:r>
              <a:rPr lang="en-US" altLang="en-US" dirty="0" smtClean="0"/>
              <a:t> is derived from </a:t>
            </a:r>
            <a:r>
              <a:rPr lang="en-US" altLang="en-US" b="1" dirty="0" smtClean="0">
                <a:latin typeface="Courier New" pitchFamily="49" charset="0"/>
              </a:rPr>
              <a:t>linkedListType</a:t>
            </a:r>
          </a:p>
          <a:p>
            <a:pPr lvl="1"/>
            <a:r>
              <a:rPr lang="en-US" altLang="en-US" dirty="0" smtClean="0"/>
              <a:t>Provides the definitions of the abstract functions of the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dirty="0" smtClean="0">
                <a:latin typeface="Courier New" pitchFamily="49" charset="0"/>
              </a:rPr>
              <a:t> </a:t>
            </a:r>
            <a:r>
              <a:rPr lang="en-US" altLang="en-US" b="1" dirty="0" smtClean="0">
                <a:latin typeface="Courier New" pitchFamily="49" charset="0"/>
              </a:rPr>
              <a:t>linkedListType</a:t>
            </a:r>
          </a:p>
          <a:p>
            <a:r>
              <a:rPr lang="en-US" altLang="en-US" b="1" dirty="0" smtClean="0">
                <a:latin typeface="Courier New" pitchFamily="49" charset="0"/>
              </a:rPr>
              <a:t>linkedStackType</a:t>
            </a:r>
            <a:r>
              <a:rPr lang="en-US" altLang="en-US" dirty="0" smtClean="0"/>
              <a:t> is derived from </a:t>
            </a:r>
            <a:r>
              <a:rPr lang="en-US" altLang="en-US" b="1" dirty="0" smtClean="0">
                <a:latin typeface="Courier New" pitchFamily="49" charset="0"/>
              </a:rPr>
              <a:t>unorderedLinkedListType</a:t>
            </a:r>
            <a:endParaRPr lang="en-US" altLang="en-US" b="1" dirty="0" smtClean="0"/>
          </a:p>
        </p:txBody>
      </p:sp>
      <p:sp>
        <p:nvSpPr>
          <p:cNvPr id="66564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6656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C2893A-AF4A-41BB-B7AF-1A1CAD91F216}" type="slidenum">
              <a:rPr lang="en-US" altLang="en-US">
                <a:solidFill>
                  <a:schemeClr val="bg1"/>
                </a:solidFill>
              </a:rPr>
              <a:pPr eaLnBrk="1" hangingPunct="1"/>
              <a:t>41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Application of Stacks: Postfix Expressions Calculator (1 of 8)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 smtClean="0"/>
              <a:t>Infix notation</a:t>
            </a:r>
            <a:r>
              <a:rPr lang="en-US" altLang="en-US" dirty="0" smtClean="0"/>
              <a:t>: usual notation for writing arithmetic expressions</a:t>
            </a:r>
          </a:p>
          <a:p>
            <a:pPr lvl="1"/>
            <a:r>
              <a:rPr lang="en-US" altLang="en-US" dirty="0" smtClean="0"/>
              <a:t>Operator is written between the operands</a:t>
            </a:r>
          </a:p>
          <a:p>
            <a:pPr lvl="1"/>
            <a:r>
              <a:rPr lang="en-US" altLang="en-US" dirty="0" smtClean="0"/>
              <a:t>Example: </a:t>
            </a:r>
            <a:r>
              <a:rPr lang="en-US" altLang="en-US" i="1" dirty="0" smtClean="0"/>
              <a:t>a</a:t>
            </a:r>
            <a:r>
              <a:rPr lang="en-US" altLang="en-US" dirty="0" smtClean="0"/>
              <a:t> + </a:t>
            </a:r>
            <a:r>
              <a:rPr lang="en-US" altLang="en-US" i="1" dirty="0" smtClean="0"/>
              <a:t>b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Evaluates from left to right</a:t>
            </a:r>
          </a:p>
          <a:p>
            <a:pPr lvl="1"/>
            <a:r>
              <a:rPr lang="en-US" altLang="en-US" dirty="0" smtClean="0"/>
              <a:t>Operators have precedence</a:t>
            </a:r>
          </a:p>
          <a:p>
            <a:pPr lvl="2"/>
            <a:r>
              <a:rPr lang="en-US" altLang="en-US" dirty="0" smtClean="0"/>
              <a:t>Parentheses can be used to override precedence</a:t>
            </a:r>
          </a:p>
          <a:p>
            <a:pPr lvl="1"/>
            <a:endParaRPr lang="en-US" altLang="en-US" dirty="0" smtClean="0"/>
          </a:p>
        </p:txBody>
      </p:sp>
      <p:sp>
        <p:nvSpPr>
          <p:cNvPr id="67588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6758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E14C5B-B7CC-430A-ACA3-895B67331E59}" type="slidenum">
              <a:rPr lang="en-US" altLang="en-US">
                <a:solidFill>
                  <a:schemeClr val="bg1"/>
                </a:solidFill>
              </a:rPr>
              <a:pPr eaLnBrk="1" hangingPunct="1"/>
              <a:t>42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Application of Stacks: Postfix Expressions Calculator (2 of 8)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 smtClean="0"/>
              <a:t>Prefix (Polish) notation</a:t>
            </a:r>
            <a:r>
              <a:rPr lang="en-US" altLang="en-US" dirty="0" smtClean="0"/>
              <a:t>: operators are written before the operands</a:t>
            </a:r>
          </a:p>
          <a:p>
            <a:pPr lvl="1"/>
            <a:r>
              <a:rPr lang="en-US" altLang="en-US" dirty="0" smtClean="0"/>
              <a:t>Introduced by the Polish mathematician Jan Lukasiewicz in early 1920s</a:t>
            </a:r>
          </a:p>
          <a:p>
            <a:pPr lvl="1"/>
            <a:r>
              <a:rPr lang="en-US" altLang="en-US" dirty="0" smtClean="0"/>
              <a:t>Parentheses can be omitted</a:t>
            </a:r>
          </a:p>
          <a:p>
            <a:pPr lvl="1"/>
            <a:r>
              <a:rPr lang="en-US" altLang="en-US" dirty="0" smtClean="0"/>
              <a:t>Example: + </a:t>
            </a:r>
            <a:r>
              <a:rPr lang="en-US" altLang="en-US" i="1" dirty="0" smtClean="0"/>
              <a:t>a</a:t>
            </a:r>
            <a:r>
              <a:rPr lang="en-US" altLang="en-US" dirty="0" smtClean="0"/>
              <a:t> </a:t>
            </a:r>
            <a:r>
              <a:rPr lang="en-US" altLang="en-US" i="1" dirty="0" smtClean="0"/>
              <a:t>b</a:t>
            </a:r>
            <a:r>
              <a:rPr lang="en-US" altLang="en-US" dirty="0" smtClean="0"/>
              <a:t> </a:t>
            </a:r>
          </a:p>
        </p:txBody>
      </p:sp>
      <p:sp>
        <p:nvSpPr>
          <p:cNvPr id="68612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6861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E5F820E-3EAB-479E-9A3F-E39EB6EC09E4}" type="slidenum">
              <a:rPr lang="en-US" altLang="en-US">
                <a:solidFill>
                  <a:schemeClr val="bg1"/>
                </a:solidFill>
              </a:rPr>
              <a:pPr eaLnBrk="1" hangingPunct="1"/>
              <a:t>43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Application of Stacks: Postfix Expressions Calculator (3 of 8)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 smtClean="0"/>
              <a:t>Reverse Polish notation</a:t>
            </a:r>
            <a:r>
              <a:rPr lang="en-US" altLang="en-US" dirty="0" smtClean="0"/>
              <a:t>: operators </a:t>
            </a:r>
            <a:r>
              <a:rPr lang="en-US" altLang="en-US" i="1" dirty="0" smtClean="0"/>
              <a:t>follow</a:t>
            </a:r>
            <a:r>
              <a:rPr lang="en-US" altLang="en-US" dirty="0" smtClean="0"/>
              <a:t> the operands (postfix operators)</a:t>
            </a:r>
          </a:p>
          <a:p>
            <a:pPr lvl="1"/>
            <a:r>
              <a:rPr lang="en-US" altLang="en-US" dirty="0" smtClean="0"/>
              <a:t>Proposed by Australian philosopher and early computer scientist Charles L. Hamblin in the late 1950s</a:t>
            </a:r>
          </a:p>
          <a:p>
            <a:pPr lvl="1"/>
            <a:r>
              <a:rPr lang="en-US" altLang="en-US" dirty="0" smtClean="0"/>
              <a:t>Advantage: operators appear in the order required for computation</a:t>
            </a:r>
          </a:p>
          <a:p>
            <a:pPr lvl="1"/>
            <a:r>
              <a:rPr lang="en-US" altLang="en-US" dirty="0" smtClean="0"/>
              <a:t>Example: </a:t>
            </a:r>
            <a:r>
              <a:rPr lang="en-US" altLang="en-US" i="1" dirty="0" smtClean="0"/>
              <a:t>a </a:t>
            </a:r>
            <a:r>
              <a:rPr lang="en-US" altLang="en-US" dirty="0" smtClean="0"/>
              <a:t>+ </a:t>
            </a:r>
            <a:r>
              <a:rPr lang="en-US" altLang="en-US" i="1" dirty="0" smtClean="0"/>
              <a:t>b </a:t>
            </a:r>
            <a:r>
              <a:rPr lang="en-US" altLang="en-US" dirty="0" smtClean="0"/>
              <a:t>* </a:t>
            </a:r>
            <a:r>
              <a:rPr lang="en-US" altLang="en-US" i="1" dirty="0" smtClean="0"/>
              <a:t>c</a:t>
            </a:r>
            <a:r>
              <a:rPr lang="en-US" altLang="en-US" dirty="0" smtClean="0"/>
              <a:t> becomes </a:t>
            </a:r>
            <a:r>
              <a:rPr lang="en-US" altLang="en-US" i="1" dirty="0" smtClean="0"/>
              <a:t>a b c </a:t>
            </a:r>
            <a:r>
              <a:rPr lang="en-US" altLang="en-US" dirty="0" smtClean="0"/>
              <a:t>* +</a:t>
            </a:r>
          </a:p>
        </p:txBody>
      </p:sp>
      <p:sp>
        <p:nvSpPr>
          <p:cNvPr id="69636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6963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3343CED-51F8-44BE-81FD-3C283D1EB46A}" type="slidenum">
              <a:rPr lang="en-US" altLang="en-US">
                <a:solidFill>
                  <a:schemeClr val="bg1"/>
                </a:solidFill>
              </a:rPr>
              <a:pPr eaLnBrk="1" hangingPunct="1"/>
              <a:t>44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Application of Stacks: Postfix Expressions Calculator (4 of 8)</a:t>
            </a:r>
          </a:p>
        </p:txBody>
      </p:sp>
      <p:pic>
        <p:nvPicPr>
          <p:cNvPr id="1026" name="Picture 2" descr="EXAMPLE 18-4&#10;Infix Expression --&gt; Equivalent Postfix Expression&#10;a + b --&gt; a b +&#10;a + b * c --&gt;  a b c * +&#10;a * b + c --&gt;  a b * c +&#10;(a + b) * c --&gt;  a b + c *&#10;(a – b) * (c + d)  --&gt; a b – c d + *&#10;(a + b) * (c – d / e) + f  --&gt; a b + c d e / – * f 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914525"/>
            <a:ext cx="73723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7066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206BBAC-E86C-4658-8E39-B508ACFC585C}" type="slidenum">
              <a:rPr lang="en-US" altLang="en-US">
                <a:solidFill>
                  <a:schemeClr val="bg1"/>
                </a:solidFill>
              </a:rPr>
              <a:pPr eaLnBrk="1" hangingPunct="1"/>
              <a:t>45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Application of Stacks: Postfix Expressions Calculator (5 of 8)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Postfix notation has important applications in computer science</a:t>
            </a:r>
          </a:p>
          <a:p>
            <a:pPr lvl="1"/>
            <a:r>
              <a:rPr lang="en-US" altLang="en-US" dirty="0" smtClean="0"/>
              <a:t>Many compilers first translate arithmetic expressions into postfix notation and then translate this expression into machine code</a:t>
            </a:r>
          </a:p>
          <a:p>
            <a:r>
              <a:rPr lang="en-US" altLang="en-US" dirty="0" smtClean="0"/>
              <a:t>Evaluation algorithm:</a:t>
            </a:r>
          </a:p>
          <a:p>
            <a:pPr lvl="1"/>
            <a:r>
              <a:rPr lang="en-US" altLang="en-US" dirty="0" smtClean="0"/>
              <a:t>Scan expression from left to right</a:t>
            </a:r>
          </a:p>
          <a:p>
            <a:pPr lvl="1"/>
            <a:r>
              <a:rPr lang="en-US" altLang="en-US" dirty="0" smtClean="0"/>
              <a:t>When an operator is found, back up to get operands, perform the operation, and continue</a:t>
            </a:r>
          </a:p>
        </p:txBody>
      </p:sp>
      <p:sp>
        <p:nvSpPr>
          <p:cNvPr id="71684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C</a:t>
            </a:r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+ Programming: From Problem Analysis to Program Design, Seventh Edition</a:t>
            </a:r>
          </a:p>
        </p:txBody>
      </p:sp>
      <p:sp>
        <p:nvSpPr>
          <p:cNvPr id="7168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96680D-4610-4F77-8EF5-ABA14E68C3A2}" type="slidenum">
              <a:rPr lang="en-US" altLang="en-US">
                <a:solidFill>
                  <a:schemeClr val="bg1"/>
                </a:solidFill>
              </a:rPr>
              <a:pPr eaLnBrk="1" hangingPunct="1"/>
              <a:t>46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Application of Stacks: Postfix Expressions Calculator (6 of 8)</a:t>
            </a:r>
          </a:p>
        </p:txBody>
      </p:sp>
      <p:pic>
        <p:nvPicPr>
          <p:cNvPr id="72711" name="Picture 7" descr="Figure 18-17 shows how the expression&#10; 6 3 + 2 * = &#10;gets evaluated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9"/>
          <a:stretch/>
        </p:blipFill>
        <p:spPr bwMode="auto">
          <a:xfrm>
            <a:off x="357378" y="1145919"/>
            <a:ext cx="8205724" cy="434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5638800"/>
            <a:ext cx="6954520" cy="297004"/>
          </a:xfrm>
        </p:spPr>
        <p:txBody>
          <a:bodyPr/>
          <a:lstStyle/>
          <a:p>
            <a:r>
              <a:rPr lang="en-US" b="1" dirty="0"/>
              <a:t>FIGURE 18-17 </a:t>
            </a:r>
            <a:r>
              <a:rPr lang="en-US" dirty="0"/>
              <a:t>Evaluating the postfix expression: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6 3 + 2 * =</a:t>
            </a:r>
          </a:p>
        </p:txBody>
      </p:sp>
      <p:sp>
        <p:nvSpPr>
          <p:cNvPr id="72708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7270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0630DD6-4FCB-44ED-BD84-5DF038725D07}" type="slidenum">
              <a:rPr lang="en-US" altLang="en-US">
                <a:solidFill>
                  <a:schemeClr val="bg1"/>
                </a:solidFill>
              </a:rPr>
              <a:pPr eaLnBrk="1" hangingPunct="1"/>
              <a:t>47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Application of Stacks: Postfix Expressions Calculator (7 of 8)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Symbols can be numbers or anything else:</a:t>
            </a:r>
          </a:p>
          <a:p>
            <a:pPr lvl="1"/>
            <a:r>
              <a:rPr lang="en-US" altLang="en-US" dirty="0" smtClean="0"/>
              <a:t>+, -, *, and / are operators, require two operands</a:t>
            </a:r>
          </a:p>
          <a:p>
            <a:pPr lvl="2"/>
            <a:r>
              <a:rPr lang="en-US" altLang="en-US" dirty="0" smtClean="0">
                <a:sym typeface="Wingdings" pitchFamily="2" charset="2"/>
              </a:rPr>
              <a:t>Pop</a:t>
            </a:r>
            <a:r>
              <a:rPr lang="en-US" altLang="en-US" dirty="0" smtClean="0"/>
              <a:t> stack twice and evaluate expression</a:t>
            </a:r>
          </a:p>
          <a:p>
            <a:pPr lvl="2"/>
            <a:r>
              <a:rPr lang="en-US" altLang="en-US" dirty="0" smtClean="0"/>
              <a:t>If stack has less than two elements </a:t>
            </a:r>
            <a:r>
              <a:rPr lang="en-US" altLang="en-US" dirty="0" smtClean="0">
                <a:sym typeface="Wingdings" pitchFamily="2" charset="2"/>
              </a:rPr>
              <a:t> error</a:t>
            </a:r>
          </a:p>
          <a:p>
            <a:pPr lvl="1"/>
            <a:r>
              <a:rPr lang="en-US" altLang="en-US" dirty="0" smtClean="0">
                <a:sym typeface="Wingdings" pitchFamily="2" charset="2"/>
              </a:rPr>
              <a:t>If symbol is =, expression ends</a:t>
            </a:r>
          </a:p>
          <a:p>
            <a:pPr lvl="2"/>
            <a:r>
              <a:rPr lang="en-US" altLang="en-US" dirty="0" smtClean="0">
                <a:sym typeface="Wingdings" pitchFamily="2" charset="2"/>
              </a:rPr>
              <a:t>Pop and print answer from stack</a:t>
            </a:r>
          </a:p>
          <a:p>
            <a:pPr lvl="2"/>
            <a:r>
              <a:rPr lang="en-US" altLang="en-US" dirty="0" smtClean="0">
                <a:sym typeface="Wingdings" pitchFamily="2" charset="2"/>
              </a:rPr>
              <a:t>If stack has more than one element  error</a:t>
            </a:r>
          </a:p>
          <a:p>
            <a:pPr lvl="1"/>
            <a:r>
              <a:rPr lang="en-US" altLang="en-US" dirty="0" smtClean="0">
                <a:sym typeface="Wingdings" pitchFamily="2" charset="2"/>
              </a:rPr>
              <a:t>If symbol is anything else</a:t>
            </a:r>
          </a:p>
          <a:p>
            <a:pPr lvl="2"/>
            <a:r>
              <a:rPr lang="en-US" altLang="en-US" dirty="0" smtClean="0">
                <a:sym typeface="Wingdings" pitchFamily="2" charset="2"/>
              </a:rPr>
              <a:t>Expression contains an illegal operator</a:t>
            </a:r>
            <a:endParaRPr lang="en-US" altLang="en-US" dirty="0" smtClean="0"/>
          </a:p>
        </p:txBody>
      </p:sp>
      <p:sp>
        <p:nvSpPr>
          <p:cNvPr id="73732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7373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38FDCD6-1CF8-4DCE-A8E7-7D8ADFBF57B2}" type="slidenum">
              <a:rPr lang="en-US" altLang="en-US">
                <a:solidFill>
                  <a:schemeClr val="bg1"/>
                </a:solidFill>
              </a:rPr>
              <a:pPr eaLnBrk="1" hangingPunct="1"/>
              <a:t>48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Application of Stacks: Postfix Expressions Calculator (8 of 8)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493760"/>
          </a:xfrm>
        </p:spPr>
        <p:txBody>
          <a:bodyPr/>
          <a:lstStyle/>
          <a:p>
            <a:r>
              <a:rPr lang="en-US" altLang="en-US" dirty="0" smtClean="0"/>
              <a:t>Assume postfix expressions are in this form:</a:t>
            </a:r>
          </a:p>
          <a:p>
            <a:pPr>
              <a:buFontTx/>
              <a:buNone/>
            </a:pPr>
            <a:r>
              <a:rPr lang="en-US" altLang="en-US" sz="2400" dirty="0" smtClean="0">
                <a:latin typeface="Courier New" pitchFamily="49" charset="0"/>
              </a:rPr>
              <a:t>		</a:t>
            </a:r>
            <a:r>
              <a:rPr lang="en-US" altLang="en-US" sz="2400" b="1" dirty="0" smtClean="0">
                <a:latin typeface="Courier New" pitchFamily="49" charset="0"/>
              </a:rPr>
              <a:t>#6 #3 + #2 * =</a:t>
            </a:r>
          </a:p>
          <a:p>
            <a:pPr lvl="1"/>
            <a:r>
              <a:rPr lang="en-US" altLang="en-US" dirty="0" smtClean="0"/>
              <a:t>If symbol scanned is #, next input is a number</a:t>
            </a:r>
          </a:p>
          <a:p>
            <a:pPr lvl="1"/>
            <a:r>
              <a:rPr lang="en-US" altLang="en-US" dirty="0" smtClean="0"/>
              <a:t>If the symbol scanned is not #, then it is:</a:t>
            </a:r>
          </a:p>
          <a:p>
            <a:pPr lvl="2"/>
            <a:r>
              <a:rPr lang="en-US" altLang="en-US" dirty="0" smtClean="0"/>
              <a:t>An operator (may be illegal) </a:t>
            </a:r>
            <a:r>
              <a:rPr lang="en-US" altLang="en-US" i="1" dirty="0" smtClean="0"/>
              <a:t>or</a:t>
            </a:r>
          </a:p>
          <a:p>
            <a:pPr lvl="2"/>
            <a:r>
              <a:rPr lang="en-US" altLang="en-US" dirty="0" smtClean="0"/>
              <a:t>An equal sign (end of expression)</a:t>
            </a:r>
          </a:p>
          <a:p>
            <a:r>
              <a:rPr lang="en-US" altLang="en-US" dirty="0" smtClean="0"/>
              <a:t>Assume expressions contain only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en-US" dirty="0" smtClean="0"/>
              <a:t>,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altLang="en-US" dirty="0" smtClean="0"/>
              <a:t>,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en-US" dirty="0" smtClean="0"/>
              <a:t>,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altLang="en-US" dirty="0" smtClean="0"/>
              <a:t> operators</a:t>
            </a:r>
          </a:p>
        </p:txBody>
      </p:sp>
      <p:sp>
        <p:nvSpPr>
          <p:cNvPr id="74756" name="Rectangle 13"/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7475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342919D-886C-4853-A430-DA397888D8AE}" type="slidenum">
              <a:rPr lang="en-US" altLang="en-US">
                <a:solidFill>
                  <a:schemeClr val="bg1"/>
                </a:solidFill>
              </a:rPr>
              <a:pPr eaLnBrk="1" hangingPunct="1"/>
              <a:t>49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Stacks (2 of 4)</a:t>
            </a:r>
          </a:p>
        </p:txBody>
      </p:sp>
      <p:pic>
        <p:nvPicPr>
          <p:cNvPr id="29703" name="Picture 2" descr="Figure 18-1 shows various types of stacks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3"/>
          <a:stretch/>
        </p:blipFill>
        <p:spPr bwMode="auto">
          <a:xfrm>
            <a:off x="747321" y="1701800"/>
            <a:ext cx="7735082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66800" y="5102225"/>
            <a:ext cx="6950075" cy="296863"/>
          </a:xfrm>
        </p:spPr>
        <p:txBody>
          <a:bodyPr/>
          <a:lstStyle/>
          <a:p>
            <a:r>
              <a:rPr lang="en-US" altLang="en-US" b="1" dirty="0"/>
              <a:t>FIGURE 18-1 </a:t>
            </a:r>
            <a:r>
              <a:rPr lang="en-US" altLang="en-US" dirty="0"/>
              <a:t>Various types of stacks</a:t>
            </a:r>
            <a:endParaRPr lang="en-US" altLang="en-US" dirty="0" smtClean="0"/>
          </a:p>
        </p:txBody>
      </p:sp>
      <p:sp>
        <p:nvSpPr>
          <p:cNvPr id="2970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2970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AA40C5D-D524-4531-B196-DCE7EE6800E6}" type="slidenum">
              <a:rPr lang="en-US" altLang="en-US">
                <a:solidFill>
                  <a:schemeClr val="bg1"/>
                </a:solidFill>
              </a:rPr>
              <a:pPr eaLnBrk="1" hangingPunct="1"/>
              <a:t>5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Main Algorithm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92388"/>
          </a:xfrm>
        </p:spPr>
        <p:txBody>
          <a:bodyPr/>
          <a:lstStyle/>
          <a:p>
            <a:r>
              <a:rPr lang="en-US" altLang="en-US" dirty="0" smtClean="0"/>
              <a:t>Pseudocode:</a:t>
            </a:r>
          </a:p>
        </p:txBody>
      </p:sp>
      <p:pic>
        <p:nvPicPr>
          <p:cNvPr id="75782" name="Picture 7" descr="Read the first character&#10;while not the end of input data&#10;{&#10;a. initialize the stack&#10;b. process the expression&#10;c. output result&#10;d. get the next expression&#10;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48704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65125" y="4621857"/>
            <a:ext cx="8415338" cy="635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71450" indent="-171450" algn="l" rtl="0" fontAlgn="base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400050" indent="-171450" algn="l" rtl="0" fontAlgn="base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7150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Font typeface="Arial" charset="0"/>
              <a:buChar char="-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295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1440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Four functions are needed: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evaluateExpression</a:t>
            </a:r>
            <a:r>
              <a:rPr lang="en-US" altLang="en-US" dirty="0" smtClean="0"/>
              <a:t>, </a:t>
            </a:r>
            <a:r>
              <a:rPr lang="en-US" altLang="en-US" b="1" dirty="0" smtClean="0">
                <a:latin typeface="Courier New" pitchFamily="49" charset="0"/>
              </a:rPr>
              <a:t>evaluateOpr</a:t>
            </a:r>
            <a:r>
              <a:rPr lang="en-US" altLang="en-US" dirty="0" smtClean="0"/>
              <a:t>, </a:t>
            </a:r>
            <a:r>
              <a:rPr lang="en-US" altLang="en-US" b="1" dirty="0" smtClean="0">
                <a:latin typeface="Courier New" pitchFamily="49" charset="0"/>
              </a:rPr>
              <a:t>discardExp</a:t>
            </a:r>
            <a:r>
              <a:rPr lang="en-US" altLang="en-US" dirty="0" smtClean="0"/>
              <a:t>, and </a:t>
            </a:r>
            <a:r>
              <a:rPr lang="en-US" altLang="en-US" b="1" dirty="0" smtClean="0">
                <a:latin typeface="Courier New" pitchFamily="49" charset="0"/>
              </a:rPr>
              <a:t>printResult</a:t>
            </a:r>
            <a:endParaRPr lang="en-US" altLang="en-US" b="1" dirty="0" smtClean="0"/>
          </a:p>
        </p:txBody>
      </p:sp>
      <p:sp>
        <p:nvSpPr>
          <p:cNvPr id="75780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C+</a:t>
            </a:r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+ Programming: From Problem Analysis to Program Design, Seventh Edition</a:t>
            </a:r>
          </a:p>
        </p:txBody>
      </p:sp>
      <p:sp>
        <p:nvSpPr>
          <p:cNvPr id="7578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4652E35-41F2-43CA-BE8F-EABEEBEFF62B}" type="slidenum">
              <a:rPr lang="en-US" altLang="en-US">
                <a:solidFill>
                  <a:schemeClr val="bg1"/>
                </a:solidFill>
              </a:rPr>
              <a:pPr eaLnBrk="1" hangingPunct="1"/>
              <a:t>50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Function </a:t>
            </a:r>
            <a:r>
              <a:rPr lang="en-US" altLang="en-US" dirty="0" smtClean="0">
                <a:latin typeface="Courier New" pitchFamily="49" charset="0"/>
              </a:rPr>
              <a:t>evaluateExpression</a:t>
            </a:r>
            <a:endParaRPr lang="en-US" altLang="en-US" dirty="0" smtClean="0"/>
          </a:p>
        </p:txBody>
      </p:sp>
      <p:sp>
        <p:nvSpPr>
          <p:cNvPr id="76803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972574"/>
          </a:xfrm>
        </p:spPr>
        <p:txBody>
          <a:bodyPr/>
          <a:lstStyle/>
          <a:p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evaluateExpression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dirty="0" smtClean="0"/>
              <a:t>Evaluates each postfix expression</a:t>
            </a:r>
          </a:p>
          <a:p>
            <a:pPr lvl="1"/>
            <a:r>
              <a:rPr lang="en-US" altLang="en-US" dirty="0" smtClean="0"/>
              <a:t>Each expression ends with </a:t>
            </a:r>
            <a:r>
              <a:rPr lang="en-US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dirty="0" smtClean="0"/>
              <a:t> symbol</a:t>
            </a:r>
          </a:p>
        </p:txBody>
      </p:sp>
      <p:pic>
        <p:nvPicPr>
          <p:cNvPr id="76806" name="Picture 8" descr="void evaluateExpression(ifstream&amp; inpF, ofstream&amp; outF,&#10;stackType&lt;double&gt;&amp; stack,&#10;char&amp; ch, bool&amp; isExpOk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2"/>
          <a:stretch/>
        </p:blipFill>
        <p:spPr bwMode="auto">
          <a:xfrm>
            <a:off x="457200" y="2971800"/>
            <a:ext cx="830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76805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7C37FC6-224A-4EE0-BB46-17CB8956AFCB}" type="slidenum">
              <a:rPr lang="en-US" altLang="en-US">
                <a:solidFill>
                  <a:schemeClr val="bg1"/>
                </a:solidFill>
              </a:rPr>
              <a:pPr eaLnBrk="1" hangingPunct="1"/>
              <a:t>51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Function </a:t>
            </a:r>
            <a:r>
              <a:rPr lang="en-US" altLang="en-US" dirty="0" smtClean="0">
                <a:latin typeface="Courier New" pitchFamily="49" charset="0"/>
              </a:rPr>
              <a:t>evaluateOpr</a:t>
            </a:r>
          </a:p>
        </p:txBody>
      </p:sp>
      <p:sp>
        <p:nvSpPr>
          <p:cNvPr id="77827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1595821"/>
          </a:xfrm>
        </p:spPr>
        <p:txBody>
          <a:bodyPr/>
          <a:lstStyle/>
          <a:p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evaluateOpr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dirty="0" smtClean="0"/>
              <a:t>Evaluates an expression</a:t>
            </a:r>
          </a:p>
          <a:p>
            <a:pPr lvl="1"/>
            <a:r>
              <a:rPr lang="en-US" altLang="en-US" dirty="0" smtClean="0"/>
              <a:t>Needs two operands saved in the stack</a:t>
            </a:r>
          </a:p>
          <a:p>
            <a:pPr lvl="2"/>
            <a:r>
              <a:rPr lang="en-US" altLang="en-US" dirty="0" smtClean="0"/>
              <a:t>If less than two </a:t>
            </a:r>
            <a:r>
              <a:rPr lang="en-US" altLang="en-US" dirty="0" smtClean="0">
                <a:sym typeface="Wingdings" pitchFamily="2" charset="2"/>
              </a:rPr>
              <a:t> error</a:t>
            </a:r>
          </a:p>
          <a:p>
            <a:pPr lvl="1"/>
            <a:r>
              <a:rPr lang="en-US" altLang="en-US" dirty="0" smtClean="0">
                <a:sym typeface="Wingdings" pitchFamily="2" charset="2"/>
              </a:rPr>
              <a:t>Also checks for illegal operations</a:t>
            </a:r>
            <a:endParaRPr lang="en-US" altLang="en-US" dirty="0" smtClean="0"/>
          </a:p>
        </p:txBody>
      </p:sp>
      <p:sp>
        <p:nvSpPr>
          <p:cNvPr id="77828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77829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B37BC2-7B29-4AD3-84F2-FF0615536437}" type="slidenum">
              <a:rPr lang="en-US" altLang="en-US">
                <a:solidFill>
                  <a:schemeClr val="bg1"/>
                </a:solidFill>
              </a:rPr>
              <a:pPr eaLnBrk="1" hangingPunct="1"/>
              <a:t>52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Function </a:t>
            </a:r>
            <a:r>
              <a:rPr lang="en-US" altLang="en-US" dirty="0" smtClean="0">
                <a:latin typeface="Courier New" pitchFamily="49" charset="0"/>
              </a:rPr>
              <a:t>discardExp</a:t>
            </a:r>
          </a:p>
        </p:txBody>
      </p:sp>
      <p:sp>
        <p:nvSpPr>
          <p:cNvPr id="78851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976036"/>
          </a:xfrm>
        </p:spPr>
        <p:txBody>
          <a:bodyPr/>
          <a:lstStyle/>
          <a:p>
            <a:r>
              <a:rPr lang="en-US" altLang="en-US" dirty="0" smtClean="0"/>
              <a:t>Function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discardExp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dirty="0" smtClean="0"/>
              <a:t>Called when an error is discovered in expression</a:t>
            </a:r>
          </a:p>
          <a:p>
            <a:pPr lvl="1"/>
            <a:r>
              <a:rPr lang="en-US" altLang="en-US" dirty="0" smtClean="0"/>
              <a:t>Reads and writes input data until the ‘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en-US" dirty="0" smtClean="0"/>
              <a:t>’</a:t>
            </a:r>
          </a:p>
        </p:txBody>
      </p:sp>
      <p:sp>
        <p:nvSpPr>
          <p:cNvPr id="78852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3973F42-6ACC-4EDD-8504-9009EA9E1345}" type="slidenum">
              <a:rPr lang="en-US" altLang="en-US">
                <a:solidFill>
                  <a:schemeClr val="bg1"/>
                </a:solidFill>
              </a:rPr>
              <a:pPr eaLnBrk="1" hangingPunct="1"/>
              <a:t>53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Function </a:t>
            </a:r>
            <a:r>
              <a:rPr lang="en-US" altLang="en-US" dirty="0" smtClean="0">
                <a:latin typeface="Courier New" pitchFamily="49" charset="0"/>
              </a:rPr>
              <a:t>printResult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817421"/>
          </a:xfrm>
        </p:spPr>
        <p:txBody>
          <a:bodyPr/>
          <a:lstStyle/>
          <a:p>
            <a:r>
              <a:rPr lang="en-US" altLang="en-US" dirty="0" smtClean="0"/>
              <a:t>The function </a:t>
            </a:r>
            <a:r>
              <a:rPr lang="en-US" altLang="en-US" b="1" dirty="0" smtClean="0">
                <a:latin typeface="Courier New" pitchFamily="49" charset="0"/>
              </a:rPr>
              <a:t>printResult</a:t>
            </a:r>
            <a:r>
              <a:rPr lang="en-US" altLang="en-US" dirty="0" smtClean="0"/>
              <a:t>: If the postfix expression contains no errors, it prints the result</a:t>
            </a:r>
          </a:p>
          <a:p>
            <a:pPr lvl="1"/>
            <a:r>
              <a:rPr lang="en-US" altLang="en-US" dirty="0" smtClean="0"/>
              <a:t>Otherwise, it outputs an appropriate message</a:t>
            </a:r>
          </a:p>
          <a:p>
            <a:r>
              <a:rPr lang="en-US" altLang="en-US" dirty="0" smtClean="0"/>
              <a:t>Result of the expression is in the stack, and output is sent to a file</a:t>
            </a:r>
          </a:p>
          <a:p>
            <a:endParaRPr lang="en-US" altLang="en-US" dirty="0" smtClean="0"/>
          </a:p>
        </p:txBody>
      </p:sp>
      <p:sp>
        <p:nvSpPr>
          <p:cNvPr id="79876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7987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7A3B7E5-050D-4850-B129-F6B84BCA3C54}" type="slidenum">
              <a:rPr lang="en-US" altLang="en-US">
                <a:solidFill>
                  <a:schemeClr val="bg1"/>
                </a:solidFill>
              </a:rPr>
              <a:pPr eaLnBrk="1" hangingPunct="1"/>
              <a:t>54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To print a list backward nonrecursively, first get to the last node of the list</a:t>
            </a:r>
          </a:p>
          <a:p>
            <a:pPr lvl="1"/>
            <a:r>
              <a:rPr lang="en-US" altLang="en-US" dirty="0" smtClean="0"/>
              <a:t>Problem: Links go in only one direction</a:t>
            </a:r>
          </a:p>
          <a:p>
            <a:pPr lvl="1"/>
            <a:r>
              <a:rPr lang="en-US" altLang="en-US" dirty="0" smtClean="0"/>
              <a:t>Solution: Save a pointer to each of node in a stack</a:t>
            </a:r>
          </a:p>
          <a:p>
            <a:pPr lvl="2"/>
            <a:r>
              <a:rPr lang="en-US" altLang="en-US" dirty="0" smtClean="0"/>
              <a:t> Uses the LIFO principle</a:t>
            </a:r>
          </a:p>
          <a:p>
            <a:r>
              <a:rPr lang="en-US" altLang="en-US" dirty="0" smtClean="0"/>
              <a:t>Since number of nodes is usually not known, use the linked implementation of a stack</a:t>
            </a:r>
          </a:p>
        </p:txBody>
      </p:sp>
      <p:sp>
        <p:nvSpPr>
          <p:cNvPr id="80899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8090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56B3532-9C29-482E-8990-45A6D654A652}" type="slidenum">
              <a:rPr lang="en-US" altLang="en-US">
                <a:solidFill>
                  <a:schemeClr val="bg1"/>
                </a:solidFill>
              </a:rPr>
              <a:pPr eaLnBrk="1" hangingPunct="1"/>
              <a:t>55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80901" name="Title 2"/>
          <p:cNvSpPr>
            <a:spLocks noGrp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Nonrecursive Algorithm to Print a Linked List Backward (1 of 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Nonrecursive Algorithm to Print a Linked List Backward (2 of 7)</a:t>
            </a:r>
          </a:p>
        </p:txBody>
      </p:sp>
      <p:pic>
        <p:nvPicPr>
          <p:cNvPr id="81929" name="Picture 2" descr="Figure 18-18 illustrates a linked list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70"/>
          <a:stretch/>
        </p:blipFill>
        <p:spPr bwMode="auto">
          <a:xfrm>
            <a:off x="295910" y="1344459"/>
            <a:ext cx="8467090" cy="88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"/>
          <p:cNvSpPr txBox="1">
            <a:spLocks/>
          </p:cNvSpPr>
          <p:nvPr/>
        </p:nvSpPr>
        <p:spPr bwMode="auto">
          <a:xfrm>
            <a:off x="321310" y="2333445"/>
            <a:ext cx="6949440" cy="297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b="0" kern="1200">
                <a:solidFill>
                  <a:srgbClr val="6A6466"/>
                </a:solidFill>
                <a:latin typeface="+mn-lt"/>
                <a:ea typeface="+mn-ea"/>
                <a:cs typeface="+mn-cs"/>
              </a:defRPr>
            </a:lvl1pPr>
            <a:lvl2pPr marL="400050" indent="-171450" algn="l" rtl="0" fontAlgn="base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7150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Font typeface="Arial" charset="0"/>
              <a:buChar char="-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295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1440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FIGURE 18-18 </a:t>
            </a:r>
            <a:r>
              <a:rPr lang="en-US" dirty="0" smtClean="0"/>
              <a:t>Linked list</a:t>
            </a:r>
            <a:endParaRPr lang="en-US" dirty="0"/>
          </a:p>
        </p:txBody>
      </p:sp>
      <p:pic>
        <p:nvPicPr>
          <p:cNvPr id="81927" name="Picture 3" descr="Figure 18-19 shows the list after the statement current = first; executes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89"/>
          <a:stretch/>
        </p:blipFill>
        <p:spPr bwMode="auto">
          <a:xfrm>
            <a:off x="798645" y="3164839"/>
            <a:ext cx="7499084" cy="140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63085" y="4724400"/>
            <a:ext cx="6949440" cy="297004"/>
          </a:xfrm>
        </p:spPr>
        <p:txBody>
          <a:bodyPr/>
          <a:lstStyle/>
          <a:p>
            <a:r>
              <a:rPr lang="en-US" b="1" dirty="0"/>
              <a:t>FIGURE 18-19 </a:t>
            </a:r>
            <a:r>
              <a:rPr lang="en-US" dirty="0"/>
              <a:t>List after the statement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current = first; </a:t>
            </a:r>
            <a:r>
              <a:rPr lang="en-US" dirty="0"/>
              <a:t>executes</a:t>
            </a:r>
          </a:p>
        </p:txBody>
      </p:sp>
      <p:sp>
        <p:nvSpPr>
          <p:cNvPr id="8192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ramming: From Problem Analysis to Program Design, Seventh Edition</a:t>
            </a:r>
          </a:p>
        </p:txBody>
      </p:sp>
      <p:sp>
        <p:nvSpPr>
          <p:cNvPr id="8192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92FC5CC-55E7-4CA7-B05F-FAF1FA1EC5C3}" type="slidenum">
              <a:rPr lang="en-US" altLang="en-US">
                <a:solidFill>
                  <a:schemeClr val="bg1"/>
                </a:solidFill>
              </a:rPr>
              <a:pPr eaLnBrk="1" hangingPunct="1"/>
              <a:t>56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Nonrecursive Algorithm to Print a Linked List Backward (3 of 7)</a:t>
            </a:r>
          </a:p>
        </p:txBody>
      </p:sp>
      <p:pic>
        <p:nvPicPr>
          <p:cNvPr id="82950" name="Picture 2" descr="Figure 18-20 illustrates the list and stack after the statements stack.push(current); and current = current-&gt;link; execut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36"/>
          <a:stretch/>
        </p:blipFill>
        <p:spPr bwMode="auto">
          <a:xfrm>
            <a:off x="509603" y="2193608"/>
            <a:ext cx="8104474" cy="199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" y="4267200"/>
            <a:ext cx="6705600" cy="501676"/>
          </a:xfrm>
        </p:spPr>
        <p:txBody>
          <a:bodyPr/>
          <a:lstStyle/>
          <a:p>
            <a:r>
              <a:rPr lang="en-US" b="1" dirty="0"/>
              <a:t>FIGURE 18-20 </a:t>
            </a:r>
            <a:r>
              <a:rPr lang="en-US" dirty="0"/>
              <a:t>List and stack after the statements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stack.push(current); </a:t>
            </a:r>
            <a:r>
              <a:rPr lang="en-US" dirty="0"/>
              <a:t>and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current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current-&gt;link; </a:t>
            </a:r>
            <a:r>
              <a:rPr lang="en-US" dirty="0"/>
              <a:t>execute</a:t>
            </a:r>
          </a:p>
        </p:txBody>
      </p:sp>
      <p:sp>
        <p:nvSpPr>
          <p:cNvPr id="82947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82948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CBB8540-BC60-4535-826C-5242FE0C7F81}" type="slidenum">
              <a:rPr lang="en-US" altLang="en-US">
                <a:solidFill>
                  <a:schemeClr val="bg1"/>
                </a:solidFill>
              </a:rPr>
              <a:pPr eaLnBrk="1" hangingPunct="1"/>
              <a:t>57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Nonrecursive Algorithm to Print a Linked List Backward (4 of 7)</a:t>
            </a:r>
          </a:p>
        </p:txBody>
      </p:sp>
      <p:pic>
        <p:nvPicPr>
          <p:cNvPr id="83975" name="Picture 2" descr="Figure 18-21 shows the list and stack after the statements stack.push(current); and current = current-&gt;link; execut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3"/>
          <a:stretch/>
        </p:blipFill>
        <p:spPr bwMode="auto">
          <a:xfrm>
            <a:off x="651460" y="1905000"/>
            <a:ext cx="7830286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" y="4953000"/>
            <a:ext cx="6553200" cy="501676"/>
          </a:xfrm>
        </p:spPr>
        <p:txBody>
          <a:bodyPr/>
          <a:lstStyle/>
          <a:p>
            <a:r>
              <a:rPr lang="en-US" b="1" dirty="0"/>
              <a:t>FIGURE 18-21 </a:t>
            </a:r>
            <a:r>
              <a:rPr lang="en-US" dirty="0"/>
              <a:t>List and stack after the statements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stack.push(current); </a:t>
            </a:r>
            <a:r>
              <a:rPr lang="en-US" dirty="0"/>
              <a:t>and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current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current-&gt;link;</a:t>
            </a:r>
            <a:r>
              <a:rPr lang="en-US" dirty="0"/>
              <a:t> execute</a:t>
            </a:r>
          </a:p>
        </p:txBody>
      </p:sp>
      <p:sp>
        <p:nvSpPr>
          <p:cNvPr id="83972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8397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2F2A8E-3572-447A-9889-EA4B6BDF208A}" type="slidenum">
              <a:rPr lang="en-US" altLang="en-US">
                <a:solidFill>
                  <a:schemeClr val="bg1"/>
                </a:solidFill>
              </a:rPr>
              <a:pPr eaLnBrk="1" hangingPunct="1"/>
              <a:t>58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Nonrecursive Algorithm to Print a Linked List Backward (5 of 7)</a:t>
            </a:r>
          </a:p>
        </p:txBody>
      </p:sp>
      <p:pic>
        <p:nvPicPr>
          <p:cNvPr id="84999" name="Picture 2" descr="Figure 18-22 shows the list and stack after the statements stack.push(current); and current =current-&gt;link; execut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1"/>
          <a:stretch/>
        </p:blipFill>
        <p:spPr bwMode="auto">
          <a:xfrm>
            <a:off x="792383" y="1671320"/>
            <a:ext cx="7635434" cy="358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35380" y="5410200"/>
            <a:ext cx="6713220" cy="501676"/>
          </a:xfrm>
        </p:spPr>
        <p:txBody>
          <a:bodyPr/>
          <a:lstStyle/>
          <a:p>
            <a:r>
              <a:rPr lang="en-US" b="1" dirty="0"/>
              <a:t>FIGURE 18-22 </a:t>
            </a:r>
            <a:r>
              <a:rPr lang="en-US" dirty="0"/>
              <a:t>List and stack after the statements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stack.push(current);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current =current-&gt;link; </a:t>
            </a:r>
            <a:r>
              <a:rPr lang="en-US" dirty="0"/>
              <a:t>execute</a:t>
            </a:r>
          </a:p>
        </p:txBody>
      </p:sp>
      <p:sp>
        <p:nvSpPr>
          <p:cNvPr id="84996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8499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2191FBC-2F62-4E34-84BD-FE80DE8A29E4}" type="slidenum">
              <a:rPr lang="en-US" altLang="en-US">
                <a:solidFill>
                  <a:schemeClr val="bg1"/>
                </a:solidFill>
              </a:rPr>
              <a:pPr eaLnBrk="1" hangingPunct="1"/>
              <a:t>59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Stacks (3 of 4)</a:t>
            </a:r>
          </a:p>
        </p:txBody>
      </p:sp>
      <p:pic>
        <p:nvPicPr>
          <p:cNvPr id="30726" name="Picture 3" descr="Figure 18-2 illustrates an empty stack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97"/>
          <a:stretch/>
        </p:blipFill>
        <p:spPr bwMode="auto">
          <a:xfrm>
            <a:off x="262171" y="2286000"/>
            <a:ext cx="8591081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62000" y="4343400"/>
            <a:ext cx="6949440" cy="297004"/>
          </a:xfrm>
        </p:spPr>
        <p:txBody>
          <a:bodyPr/>
          <a:lstStyle/>
          <a:p>
            <a:r>
              <a:rPr lang="en-US" b="1" dirty="0"/>
              <a:t>FIGURE 18-2 </a:t>
            </a:r>
            <a:r>
              <a:rPr lang="en-US" dirty="0"/>
              <a:t>Empty stack</a:t>
            </a:r>
          </a:p>
        </p:txBody>
      </p:sp>
      <p:sp>
        <p:nvSpPr>
          <p:cNvPr id="30723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692BE48-30C4-452C-BABF-4876542B5D09}" type="slidenum">
              <a:rPr lang="en-US" altLang="en-US">
                <a:solidFill>
                  <a:schemeClr val="bg1"/>
                </a:solidFill>
              </a:rPr>
              <a:pPr eaLnBrk="1" hangingPunct="1"/>
              <a:t>6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Nonrecursive Algorithm to Print a Linked List Backward (6 of 7)</a:t>
            </a:r>
          </a:p>
        </p:txBody>
      </p:sp>
      <p:pic>
        <p:nvPicPr>
          <p:cNvPr id="86023" name="Picture 2" descr="Figure 18-23 shows the list and stack after the statements current = stack.top(); and stack. pop(); execut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1"/>
          <a:stretch/>
        </p:blipFill>
        <p:spPr bwMode="auto">
          <a:xfrm>
            <a:off x="577791" y="1849122"/>
            <a:ext cx="7921744" cy="287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63625" y="4876800"/>
            <a:ext cx="6950075" cy="501676"/>
          </a:xfrm>
        </p:spPr>
        <p:txBody>
          <a:bodyPr/>
          <a:lstStyle/>
          <a:p>
            <a:r>
              <a:rPr lang="en-US" altLang="en-US" b="1" dirty="0"/>
              <a:t>FIGURE 18-23 </a:t>
            </a:r>
            <a:r>
              <a:rPr lang="en-US" altLang="en-US" dirty="0"/>
              <a:t>List and stack after the statements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current = stack.top(); </a:t>
            </a:r>
            <a:r>
              <a:rPr lang="en-US" altLang="en-US" dirty="0"/>
              <a:t>and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stack. pop();</a:t>
            </a:r>
            <a:r>
              <a:rPr lang="en-US" altLang="en-US" dirty="0" smtClean="0"/>
              <a:t> execute</a:t>
            </a:r>
          </a:p>
        </p:txBody>
      </p:sp>
      <p:sp>
        <p:nvSpPr>
          <p:cNvPr id="8602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8602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75EEE3-284C-4F94-A93D-6EF1F112ED2A}" type="slidenum">
              <a:rPr lang="en-US" altLang="en-US">
                <a:solidFill>
                  <a:schemeClr val="bg1"/>
                </a:solidFill>
              </a:rPr>
              <a:pPr eaLnBrk="1" hangingPunct="1"/>
              <a:t>60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Nonrecursive Algorithm to Print a Linked List Backward (7 of 7)</a:t>
            </a:r>
          </a:p>
        </p:txBody>
      </p:sp>
      <p:pic>
        <p:nvPicPr>
          <p:cNvPr id="87049" name="Picture 2" descr="Figure 18-24 shows the list and stack after the statements current=stack.top(); and stack.pop(); execut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10"/>
          <a:stretch/>
        </p:blipFill>
        <p:spPr bwMode="auto">
          <a:xfrm>
            <a:off x="666136" y="1214122"/>
            <a:ext cx="7821254" cy="191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4"/>
          <p:cNvSpPr txBox="1">
            <a:spLocks/>
          </p:cNvSpPr>
          <p:nvPr/>
        </p:nvSpPr>
        <p:spPr bwMode="auto">
          <a:xfrm>
            <a:off x="685800" y="3124200"/>
            <a:ext cx="6949440" cy="50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b="0" kern="1200">
                <a:solidFill>
                  <a:srgbClr val="6A6466"/>
                </a:solidFill>
                <a:latin typeface="+mn-lt"/>
                <a:ea typeface="+mn-ea"/>
                <a:cs typeface="+mn-cs"/>
              </a:defRPr>
            </a:lvl1pPr>
            <a:lvl2pPr marL="400050" indent="-171450" algn="l" rtl="0" fontAlgn="base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7150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Font typeface="Arial" charset="0"/>
              <a:buChar char="-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295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14400" indent="-1143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FIGURE 18-24 </a:t>
            </a:r>
            <a:r>
              <a:rPr lang="en-US" dirty="0" smtClean="0"/>
              <a:t>List and stack after the statements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current=stack.top(); </a:t>
            </a:r>
            <a:r>
              <a:rPr lang="en-US" dirty="0" smtClean="0"/>
              <a:t>and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stack.pop(); </a:t>
            </a:r>
            <a:r>
              <a:rPr lang="en-US" dirty="0" smtClean="0"/>
              <a:t>execute</a:t>
            </a:r>
            <a:endParaRPr lang="en-US" dirty="0"/>
          </a:p>
        </p:txBody>
      </p:sp>
      <p:pic>
        <p:nvPicPr>
          <p:cNvPr id="87047" name="Picture 3" descr="Figure 18-25 shows the list and stack after the statements current=stack.top(); and stack.pop(); execute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88"/>
          <a:stretch/>
        </p:blipFill>
        <p:spPr bwMode="auto">
          <a:xfrm>
            <a:off x="422069" y="3935730"/>
            <a:ext cx="8309388" cy="147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5410200"/>
            <a:ext cx="6949440" cy="501676"/>
          </a:xfrm>
        </p:spPr>
        <p:txBody>
          <a:bodyPr/>
          <a:lstStyle/>
          <a:p>
            <a:r>
              <a:rPr lang="en-US" b="1" dirty="0"/>
              <a:t>FIGURE </a:t>
            </a:r>
            <a:r>
              <a:rPr lang="en-US" b="1" dirty="0" smtClean="0"/>
              <a:t>18-25 </a:t>
            </a:r>
            <a:r>
              <a:rPr lang="en-US" dirty="0" smtClean="0"/>
              <a:t>List </a:t>
            </a:r>
            <a:r>
              <a:rPr lang="en-US" dirty="0"/>
              <a:t>and stack after the statements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current=stack.top(); </a:t>
            </a:r>
            <a:r>
              <a:rPr lang="en-US" dirty="0"/>
              <a:t>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stack.pop(); </a:t>
            </a:r>
            <a:r>
              <a:rPr lang="en-US" dirty="0" smtClean="0"/>
              <a:t>execute</a:t>
            </a:r>
            <a:endParaRPr lang="en-US" dirty="0"/>
          </a:p>
        </p:txBody>
      </p:sp>
      <p:sp>
        <p:nvSpPr>
          <p:cNvPr id="87043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8704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4F3842-658F-4B34-BF74-4CE81F3D7B75}" type="slidenum">
              <a:rPr lang="en-US" altLang="en-US">
                <a:solidFill>
                  <a:schemeClr val="bg1"/>
                </a:solidFill>
              </a:rPr>
              <a:pPr eaLnBrk="1" hangingPunct="1"/>
              <a:t>61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Queues</a:t>
            </a:r>
          </a:p>
        </p:txBody>
      </p:sp>
      <p:sp>
        <p:nvSpPr>
          <p:cNvPr id="8806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 smtClean="0"/>
              <a:t>Queue</a:t>
            </a:r>
            <a:r>
              <a:rPr lang="en-US" altLang="en-US" dirty="0" smtClean="0"/>
              <a:t>: set of elements of the same type</a:t>
            </a:r>
          </a:p>
          <a:p>
            <a:r>
              <a:rPr lang="en-US" altLang="en-US" dirty="0" smtClean="0"/>
              <a:t>Elements are: </a:t>
            </a:r>
          </a:p>
          <a:p>
            <a:pPr lvl="1"/>
            <a:r>
              <a:rPr lang="en-US" altLang="en-US" dirty="0" smtClean="0"/>
              <a:t>Added at one end (the </a:t>
            </a:r>
            <a:r>
              <a:rPr lang="en-US" altLang="en-US" u="sng" dirty="0" smtClean="0"/>
              <a:t>back</a:t>
            </a:r>
            <a:r>
              <a:rPr lang="en-US" altLang="en-US" dirty="0" smtClean="0"/>
              <a:t> or </a:t>
            </a:r>
            <a:r>
              <a:rPr lang="en-US" altLang="en-US" u="sng" dirty="0" smtClean="0"/>
              <a:t>rear</a:t>
            </a:r>
            <a:r>
              <a:rPr lang="en-US" altLang="en-US" dirty="0" smtClean="0"/>
              <a:t>)</a:t>
            </a:r>
          </a:p>
          <a:p>
            <a:pPr lvl="1"/>
            <a:r>
              <a:rPr lang="en-US" altLang="en-US" dirty="0" smtClean="0"/>
              <a:t>Deleted from the other end (the </a:t>
            </a:r>
            <a:r>
              <a:rPr lang="en-US" altLang="en-US" u="sng" dirty="0" smtClean="0"/>
              <a:t>front</a:t>
            </a:r>
            <a:r>
              <a:rPr lang="en-US" altLang="en-US" dirty="0" smtClean="0"/>
              <a:t>)</a:t>
            </a:r>
          </a:p>
          <a:p>
            <a:r>
              <a:rPr lang="en-US" altLang="en-US" dirty="0" smtClean="0"/>
              <a:t>First In First Out (FIFO) data structure</a:t>
            </a:r>
          </a:p>
          <a:p>
            <a:pPr lvl="1"/>
            <a:r>
              <a:rPr lang="en-US" altLang="en-US" dirty="0" smtClean="0"/>
              <a:t>Middle elements are inaccessible</a:t>
            </a:r>
          </a:p>
          <a:p>
            <a:r>
              <a:rPr lang="en-US" altLang="en-US" dirty="0" smtClean="0"/>
              <a:t>Example:</a:t>
            </a:r>
          </a:p>
          <a:p>
            <a:pPr lvl="1"/>
            <a:r>
              <a:rPr lang="en-US" altLang="en-US" dirty="0" smtClean="0"/>
              <a:t>Waiting line in a bank</a:t>
            </a:r>
          </a:p>
        </p:txBody>
      </p:sp>
      <p:sp>
        <p:nvSpPr>
          <p:cNvPr id="88068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8806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27D6D9-4EBA-453A-93A9-8FAF5EC9D424}" type="slidenum">
              <a:rPr lang="en-US" altLang="en-US">
                <a:solidFill>
                  <a:schemeClr val="bg1"/>
                </a:solidFill>
              </a:rPr>
              <a:pPr eaLnBrk="1" hangingPunct="1"/>
              <a:t>62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Queue Operations</a:t>
            </a:r>
          </a:p>
        </p:txBody>
      </p:sp>
      <p:sp>
        <p:nvSpPr>
          <p:cNvPr id="89091" name="Rectangle 5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906950"/>
          </a:xfrm>
        </p:spPr>
        <p:txBody>
          <a:bodyPr/>
          <a:lstStyle/>
          <a:p>
            <a:r>
              <a:rPr lang="en-US" altLang="en-US" dirty="0" smtClean="0"/>
              <a:t>Queue operations include:</a:t>
            </a:r>
          </a:p>
          <a:p>
            <a:pPr lvl="1">
              <a:buFont typeface="Arial" charset="0"/>
              <a:buChar char="–"/>
            </a:pPr>
            <a:r>
              <a:rPr lang="en-US" altLang="en-US" b="1" dirty="0" smtClean="0">
                <a:latin typeface="Courier New" pitchFamily="49" charset="0"/>
              </a:rPr>
              <a:t>initializeQueue</a:t>
            </a:r>
          </a:p>
          <a:p>
            <a:pPr lvl="1">
              <a:spcBef>
                <a:spcPct val="15000"/>
              </a:spcBef>
              <a:buFont typeface="Arial" charset="0"/>
              <a:buChar char="–"/>
            </a:pPr>
            <a:r>
              <a:rPr lang="en-US" altLang="en-US" b="1" dirty="0" smtClean="0">
                <a:latin typeface="Courier New" pitchFamily="49" charset="0"/>
              </a:rPr>
              <a:t>isEmptyQueue</a:t>
            </a:r>
          </a:p>
          <a:p>
            <a:pPr lvl="1">
              <a:spcBef>
                <a:spcPct val="15000"/>
              </a:spcBef>
              <a:buFont typeface="Arial" charset="0"/>
              <a:buChar char="–"/>
            </a:pPr>
            <a:r>
              <a:rPr lang="en-US" altLang="en-US" b="1" dirty="0" smtClean="0">
                <a:latin typeface="Courier New" pitchFamily="49" charset="0"/>
              </a:rPr>
              <a:t>isFullQueue</a:t>
            </a:r>
          </a:p>
          <a:p>
            <a:pPr lvl="1">
              <a:spcBef>
                <a:spcPct val="15000"/>
              </a:spcBef>
              <a:buFont typeface="Arial" charset="0"/>
              <a:buChar char="–"/>
            </a:pPr>
            <a:r>
              <a:rPr lang="en-US" altLang="en-US" b="1" dirty="0" smtClean="0">
                <a:latin typeface="Courier New" pitchFamily="49" charset="0"/>
              </a:rPr>
              <a:t>front</a:t>
            </a:r>
          </a:p>
          <a:p>
            <a:pPr lvl="1">
              <a:spcBef>
                <a:spcPct val="15000"/>
              </a:spcBef>
              <a:buFont typeface="Arial" charset="0"/>
              <a:buChar char="–"/>
            </a:pPr>
            <a:r>
              <a:rPr lang="en-US" altLang="en-US" b="1" dirty="0" smtClean="0">
                <a:latin typeface="Courier New" pitchFamily="49" charset="0"/>
              </a:rPr>
              <a:t>back</a:t>
            </a:r>
          </a:p>
          <a:p>
            <a:pPr lvl="1">
              <a:spcBef>
                <a:spcPct val="15000"/>
              </a:spcBef>
              <a:buFont typeface="Arial" charset="0"/>
              <a:buChar char="–"/>
            </a:pPr>
            <a:r>
              <a:rPr lang="en-US" altLang="en-US" b="1" dirty="0" smtClean="0">
                <a:latin typeface="Courier New" pitchFamily="49" charset="0"/>
              </a:rPr>
              <a:t>addQueue</a:t>
            </a:r>
          </a:p>
          <a:p>
            <a:pPr lvl="1">
              <a:spcBef>
                <a:spcPct val="15000"/>
              </a:spcBef>
              <a:buFont typeface="Arial" charset="0"/>
              <a:buChar char="–"/>
            </a:pPr>
            <a:r>
              <a:rPr lang="en-US" altLang="en-US" b="1" dirty="0" smtClean="0">
                <a:latin typeface="Courier New" pitchFamily="49" charset="0"/>
              </a:rPr>
              <a:t>deleteQueue</a:t>
            </a:r>
          </a:p>
          <a:p>
            <a:pPr>
              <a:buFont typeface="Courier New" pitchFamily="49" charset="0"/>
              <a:buChar char="•"/>
            </a:pPr>
            <a:r>
              <a:rPr lang="en-US" altLang="en-US" dirty="0" smtClean="0"/>
              <a:t>Abstract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dirty="0" smtClean="0">
                <a:latin typeface="Courier New" pitchFamily="49" charset="0"/>
              </a:rPr>
              <a:t> </a:t>
            </a:r>
            <a:r>
              <a:rPr lang="en-US" altLang="en-US" b="1" dirty="0" smtClean="0">
                <a:latin typeface="Courier New" pitchFamily="49" charset="0"/>
              </a:rPr>
              <a:t>queueADT</a:t>
            </a:r>
            <a:r>
              <a:rPr lang="en-US" altLang="en-US" dirty="0" smtClean="0"/>
              <a:t> defines these operations</a:t>
            </a:r>
            <a:endParaRPr lang="en-US" altLang="en-US" dirty="0" smtClean="0">
              <a:latin typeface="Courier New" pitchFamily="49" charset="0"/>
            </a:endParaRPr>
          </a:p>
        </p:txBody>
      </p:sp>
      <p:sp>
        <p:nvSpPr>
          <p:cNvPr id="89092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8909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32232BA-C404-4BB0-A2CC-2698DED4CB6A}" type="slidenum">
              <a:rPr lang="en-US" altLang="en-US">
                <a:solidFill>
                  <a:schemeClr val="bg1"/>
                </a:solidFill>
              </a:rPr>
              <a:pPr eaLnBrk="1" hangingPunct="1"/>
              <a:t>63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Queues as Arrays (1 of 15)</a:t>
            </a:r>
          </a:p>
        </p:txBody>
      </p:sp>
      <p:sp>
        <p:nvSpPr>
          <p:cNvPr id="90115" name="Rectangle 6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325252"/>
          </a:xfrm>
        </p:spPr>
        <p:txBody>
          <a:bodyPr/>
          <a:lstStyle/>
          <a:p>
            <a:r>
              <a:rPr lang="en-US" altLang="en-US" dirty="0" smtClean="0"/>
              <a:t>Need at least four (member) variables:</a:t>
            </a:r>
          </a:p>
          <a:p>
            <a:pPr lvl="1"/>
            <a:r>
              <a:rPr lang="en-US" altLang="en-US" dirty="0" smtClean="0"/>
              <a:t>Array to store queue elements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queueFront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</a:rPr>
              <a:t>queueRear</a:t>
            </a:r>
          </a:p>
          <a:p>
            <a:pPr lvl="2"/>
            <a:r>
              <a:rPr lang="en-US" altLang="en-US" dirty="0" smtClean="0"/>
              <a:t>To track first and last elements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maxQueueSize</a:t>
            </a:r>
          </a:p>
          <a:p>
            <a:pPr lvl="2"/>
            <a:r>
              <a:rPr lang="en-US" altLang="en-US" dirty="0" smtClean="0"/>
              <a:t>To specify maximum size of the queue</a:t>
            </a:r>
          </a:p>
          <a:p>
            <a:endParaRPr lang="en-US" altLang="en-US" dirty="0" smtClean="0"/>
          </a:p>
        </p:txBody>
      </p:sp>
      <p:sp>
        <p:nvSpPr>
          <p:cNvPr id="90116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9011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0F0F570-810E-4335-A140-9F1928E4CF5E}" type="slidenum">
              <a:rPr lang="en-US" altLang="en-US">
                <a:solidFill>
                  <a:schemeClr val="bg1"/>
                </a:solidFill>
              </a:rPr>
              <a:pPr eaLnBrk="1" hangingPunct="1"/>
              <a:t>64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Queues as Arrays (2 of 15)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972574"/>
          </a:xfrm>
        </p:spPr>
        <p:txBody>
          <a:bodyPr/>
          <a:lstStyle/>
          <a:p>
            <a:r>
              <a:rPr lang="en-US" altLang="en-US" dirty="0" smtClean="0"/>
              <a:t>To add an element to the queue:</a:t>
            </a:r>
          </a:p>
          <a:p>
            <a:pPr lvl="1"/>
            <a:r>
              <a:rPr lang="en-US" altLang="en-US" dirty="0" smtClean="0"/>
              <a:t>Advance </a:t>
            </a:r>
            <a:r>
              <a:rPr lang="en-US" altLang="en-US" b="1" dirty="0" smtClean="0">
                <a:latin typeface="Courier New" pitchFamily="49" charset="0"/>
              </a:rPr>
              <a:t>queueRear</a:t>
            </a:r>
            <a:r>
              <a:rPr lang="en-US" altLang="en-US" dirty="0" smtClean="0"/>
              <a:t> to next array position </a:t>
            </a:r>
          </a:p>
          <a:p>
            <a:pPr lvl="1"/>
            <a:r>
              <a:rPr lang="en-US" altLang="en-US" dirty="0" smtClean="0"/>
              <a:t>Add element to position pointed by </a:t>
            </a:r>
            <a:r>
              <a:rPr lang="en-US" altLang="en-US" b="1" dirty="0" smtClean="0">
                <a:latin typeface="Courier New" pitchFamily="49" charset="0"/>
              </a:rPr>
              <a:t>queueRear</a:t>
            </a:r>
          </a:p>
        </p:txBody>
      </p:sp>
      <p:pic>
        <p:nvPicPr>
          <p:cNvPr id="91143" name="Picture 10" descr="Figure 18-26 shows a queue after the first addQueue operatio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94"/>
          <a:stretch/>
        </p:blipFill>
        <p:spPr bwMode="auto">
          <a:xfrm>
            <a:off x="444043" y="2814320"/>
            <a:ext cx="8294014" cy="191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44043" y="4800600"/>
            <a:ext cx="4379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46A66"/>
                </a:solidFill>
                <a:latin typeface="+mn-lt"/>
              </a:rPr>
              <a:t>FIGURE 18-26 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Queue after the first </a:t>
            </a:r>
            <a:r>
              <a:rPr lang="en-US" sz="1400" b="1" dirty="0">
                <a:solidFill>
                  <a:srgbClr val="646A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addQueue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 operation</a:t>
            </a:r>
          </a:p>
        </p:txBody>
      </p:sp>
      <p:sp>
        <p:nvSpPr>
          <p:cNvPr id="91140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9114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EB8166F-B03C-4B3A-A752-3F2C10605575}" type="slidenum">
              <a:rPr lang="en-US" altLang="en-US">
                <a:solidFill>
                  <a:schemeClr val="bg1"/>
                </a:solidFill>
              </a:rPr>
              <a:pPr eaLnBrk="1" hangingPunct="1"/>
              <a:t>65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Implementation of Queues as Arrays (3 of 15)</a:t>
            </a:r>
          </a:p>
        </p:txBody>
      </p:sp>
      <p:pic>
        <p:nvPicPr>
          <p:cNvPr id="92166" name="Picture 2" descr="Figure 18-27 shows the queue after two more addQueue operations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89"/>
          <a:stretch/>
        </p:blipFill>
        <p:spPr bwMode="auto">
          <a:xfrm>
            <a:off x="685800" y="2438400"/>
            <a:ext cx="7772400" cy="187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65480" y="4419600"/>
            <a:ext cx="6949440" cy="297004"/>
          </a:xfrm>
        </p:spPr>
        <p:txBody>
          <a:bodyPr/>
          <a:lstStyle/>
          <a:p>
            <a:r>
              <a:rPr lang="en-US" b="1" dirty="0"/>
              <a:t>FIGURE 18-27 </a:t>
            </a:r>
            <a:r>
              <a:rPr lang="en-US" dirty="0"/>
              <a:t>Queue after two more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addQueue</a:t>
            </a:r>
            <a:r>
              <a:rPr lang="en-US" dirty="0"/>
              <a:t> operations</a:t>
            </a:r>
          </a:p>
        </p:txBody>
      </p:sp>
      <p:sp>
        <p:nvSpPr>
          <p:cNvPr id="92163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9216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9142130-0B0A-4195-BF0F-70BC570F6F2C}" type="slidenum">
              <a:rPr lang="en-US" altLang="en-US">
                <a:solidFill>
                  <a:schemeClr val="bg1"/>
                </a:solidFill>
              </a:rPr>
              <a:pPr eaLnBrk="1" hangingPunct="1"/>
              <a:t>66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Queues as Arrays (4 of 15)</a:t>
            </a:r>
          </a:p>
        </p:txBody>
      </p:sp>
      <p:sp>
        <p:nvSpPr>
          <p:cNvPr id="93187" name="Rectangle 4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976036"/>
          </a:xfrm>
        </p:spPr>
        <p:txBody>
          <a:bodyPr/>
          <a:lstStyle/>
          <a:p>
            <a:r>
              <a:rPr lang="en-US" altLang="en-US" dirty="0" smtClean="0"/>
              <a:t>To delete an element from the queue:</a:t>
            </a:r>
          </a:p>
          <a:p>
            <a:pPr lvl="1"/>
            <a:r>
              <a:rPr lang="en-US" altLang="en-US" dirty="0" smtClean="0"/>
              <a:t>Retrieve element pointed to by </a:t>
            </a:r>
            <a:r>
              <a:rPr lang="en-US" altLang="en-US" b="1" dirty="0" smtClean="0">
                <a:latin typeface="Courier New" pitchFamily="49" charset="0"/>
              </a:rPr>
              <a:t>queueFront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Advance </a:t>
            </a:r>
            <a:r>
              <a:rPr lang="en-US" altLang="en-US" b="1" dirty="0" smtClean="0">
                <a:latin typeface="Courier New" pitchFamily="49" charset="0"/>
              </a:rPr>
              <a:t>queueFront</a:t>
            </a:r>
            <a:r>
              <a:rPr lang="en-US" altLang="en-US" dirty="0" smtClean="0"/>
              <a:t> to next queue element</a:t>
            </a:r>
          </a:p>
        </p:txBody>
      </p:sp>
      <p:pic>
        <p:nvPicPr>
          <p:cNvPr id="93191" name="Picture 8" descr="Figure 18-28 shows the queue after the deleteQueue operatio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5"/>
          <a:stretch/>
        </p:blipFill>
        <p:spPr bwMode="auto">
          <a:xfrm>
            <a:off x="362538" y="2912981"/>
            <a:ext cx="8437974" cy="204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46520" y="5121473"/>
            <a:ext cx="4376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46A66"/>
                </a:solidFill>
                <a:latin typeface="+mn-lt"/>
              </a:rPr>
              <a:t>FIGURE 18-28 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Queue after the </a:t>
            </a:r>
            <a:r>
              <a:rPr lang="en-US" sz="1400" b="1" dirty="0">
                <a:solidFill>
                  <a:srgbClr val="646A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deleteQueue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 operation</a:t>
            </a:r>
          </a:p>
        </p:txBody>
      </p:sp>
      <p:sp>
        <p:nvSpPr>
          <p:cNvPr id="93188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9318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E6912A-348A-47CE-AD0A-06F5C7665E39}" type="slidenum">
              <a:rPr lang="en-US" altLang="en-US">
                <a:solidFill>
                  <a:schemeClr val="bg1"/>
                </a:solidFill>
              </a:rPr>
              <a:pPr eaLnBrk="1" hangingPunct="1"/>
              <a:t>67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Queues as Arrays (5 of 15)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045945"/>
          </a:xfrm>
        </p:spPr>
        <p:txBody>
          <a:bodyPr/>
          <a:lstStyle/>
          <a:p>
            <a:r>
              <a:rPr lang="en-US" altLang="en-US" dirty="0" smtClean="0"/>
              <a:t>Will this queue design work?</a:t>
            </a:r>
          </a:p>
          <a:p>
            <a:pPr lvl="1"/>
            <a:r>
              <a:rPr lang="en-US" altLang="en-US" dirty="0" smtClean="0"/>
              <a:t>Let A represent adding an element to the queue</a:t>
            </a:r>
          </a:p>
          <a:p>
            <a:pPr lvl="1"/>
            <a:r>
              <a:rPr lang="en-US" altLang="en-US" dirty="0" smtClean="0"/>
              <a:t>Let D represent deleting an element from the queue</a:t>
            </a:r>
          </a:p>
          <a:p>
            <a:pPr lvl="1"/>
            <a:r>
              <a:rPr lang="en-US" altLang="en-US" dirty="0" smtClean="0"/>
              <a:t>Consider the following sequence of operations:</a:t>
            </a:r>
          </a:p>
          <a:p>
            <a:pPr lvl="2"/>
            <a:r>
              <a:rPr lang="en-US" altLang="en-US" b="1" dirty="0" smtClean="0">
                <a:latin typeface="Courier New" pitchFamily="49" charset="0"/>
              </a:rPr>
              <a:t>AAADADADADADADADA...</a:t>
            </a:r>
          </a:p>
          <a:p>
            <a:endParaRPr lang="en-US" altLang="en-US" dirty="0" smtClean="0">
              <a:latin typeface="Courier New" pitchFamily="49" charset="0"/>
            </a:endParaRPr>
          </a:p>
        </p:txBody>
      </p:sp>
      <p:sp>
        <p:nvSpPr>
          <p:cNvPr id="94212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C++ Programming: From Problem </a:t>
            </a:r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Analysis to Program Design, Seventh Edition</a:t>
            </a:r>
          </a:p>
        </p:txBody>
      </p:sp>
      <p:sp>
        <p:nvSpPr>
          <p:cNvPr id="9421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0DD875D-DFCC-4B69-8666-0955E7068AD2}" type="slidenum">
              <a:rPr lang="en-US" altLang="en-US">
                <a:solidFill>
                  <a:schemeClr val="bg1"/>
                </a:solidFill>
              </a:rPr>
              <a:pPr eaLnBrk="1" hangingPunct="1"/>
              <a:t>68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Queues as Arrays (6 of 15)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632481"/>
          </a:xfrm>
        </p:spPr>
        <p:txBody>
          <a:bodyPr/>
          <a:lstStyle/>
          <a:p>
            <a:r>
              <a:rPr lang="en-US" altLang="en-US" dirty="0" smtClean="0"/>
              <a:t>This would eventually set </a:t>
            </a:r>
            <a:r>
              <a:rPr lang="en-US" altLang="en-US" b="1" dirty="0" smtClean="0">
                <a:latin typeface="Courier New" pitchFamily="49" charset="0"/>
              </a:rPr>
              <a:t>queueRear</a:t>
            </a:r>
            <a:r>
              <a:rPr lang="en-US" altLang="en-US" dirty="0" smtClean="0"/>
              <a:t> to point to the last array position</a:t>
            </a:r>
          </a:p>
          <a:p>
            <a:pPr lvl="1"/>
            <a:r>
              <a:rPr lang="en-US" altLang="en-US" dirty="0" smtClean="0"/>
              <a:t>Giving the impression that the queue is full</a:t>
            </a:r>
          </a:p>
        </p:txBody>
      </p:sp>
      <p:pic>
        <p:nvPicPr>
          <p:cNvPr id="95239" name="Picture 7" descr="Figure 18-29 shows the queue after the sequence of operations AAADADADADADA . . 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96"/>
          <a:stretch/>
        </p:blipFill>
        <p:spPr bwMode="auto">
          <a:xfrm>
            <a:off x="685800" y="2590800"/>
            <a:ext cx="7873416" cy="187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85800" y="4569022"/>
            <a:ext cx="623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46A66"/>
                </a:solidFill>
                <a:latin typeface="+mn-lt"/>
              </a:rPr>
              <a:t>FIGURE 18-29 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Queue after the sequence of operations </a:t>
            </a:r>
            <a:r>
              <a:rPr lang="en-US" sz="1400" b="1" dirty="0">
                <a:solidFill>
                  <a:srgbClr val="646A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AAADADADADADA . . .</a:t>
            </a:r>
            <a:endParaRPr lang="en-US" sz="1400" dirty="0">
              <a:solidFill>
                <a:srgbClr val="646A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5236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9523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796AFBC-6C51-41B2-822A-80F7994D3F25}" type="slidenum">
              <a:rPr lang="en-US" altLang="en-US">
                <a:solidFill>
                  <a:schemeClr val="bg1"/>
                </a:solidFill>
              </a:rPr>
              <a:pPr eaLnBrk="1" hangingPunct="1"/>
              <a:t>69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Stacks (4 of 4)</a:t>
            </a:r>
          </a:p>
        </p:txBody>
      </p:sp>
      <p:pic>
        <p:nvPicPr>
          <p:cNvPr id="31750" name="Picture 2" descr="Figure 18-3 illustrates push, peek, and pop stack operations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2"/>
          <a:stretch/>
        </p:blipFill>
        <p:spPr bwMode="auto">
          <a:xfrm>
            <a:off x="345240" y="1283934"/>
            <a:ext cx="8224920" cy="374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5181600"/>
            <a:ext cx="6949440" cy="297004"/>
          </a:xfrm>
        </p:spPr>
        <p:txBody>
          <a:bodyPr/>
          <a:lstStyle/>
          <a:p>
            <a:r>
              <a:rPr lang="en-US" b="1" dirty="0"/>
              <a:t>FIGURE 18-3 </a:t>
            </a:r>
            <a:r>
              <a:rPr lang="en-US" dirty="0"/>
              <a:t>Stack operations</a:t>
            </a:r>
          </a:p>
        </p:txBody>
      </p:sp>
      <p:sp>
        <p:nvSpPr>
          <p:cNvPr id="31747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2D94040-5BFC-400B-A0E3-1EA11D744204}" type="slidenum">
              <a:rPr lang="en-US" altLang="en-US">
                <a:solidFill>
                  <a:schemeClr val="bg1"/>
                </a:solidFill>
              </a:rPr>
              <a:pPr eaLnBrk="1" hangingPunct="1"/>
              <a:t>7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Queues as Arrays (7 of 15)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420663"/>
          </a:xfrm>
        </p:spPr>
        <p:txBody>
          <a:bodyPr/>
          <a:lstStyle/>
          <a:p>
            <a:r>
              <a:rPr lang="en-US" altLang="en-US" dirty="0" smtClean="0"/>
              <a:t>Solution 1: When queue overflows at rear (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queueRear</a:t>
            </a:r>
            <a:r>
              <a:rPr lang="en-US" altLang="en-US" dirty="0" smtClean="0"/>
              <a:t> points to the last array position):</a:t>
            </a:r>
          </a:p>
          <a:p>
            <a:pPr lvl="1"/>
            <a:r>
              <a:rPr lang="en-US" altLang="en-US" dirty="0" smtClean="0"/>
              <a:t>Check value of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queueFront</a:t>
            </a:r>
          </a:p>
          <a:p>
            <a:pPr lvl="1"/>
            <a:r>
              <a:rPr lang="en-US" altLang="en-US" dirty="0" smtClean="0"/>
              <a:t>If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queueFront</a:t>
            </a:r>
            <a:r>
              <a:rPr lang="en-US" altLang="en-US" dirty="0" smtClean="0"/>
              <a:t> indicates there is room at front of array, slide all queue elements toward the first array position</a:t>
            </a:r>
          </a:p>
          <a:p>
            <a:r>
              <a:rPr lang="en-US" altLang="en-US" dirty="0" smtClean="0"/>
              <a:t>Problem: too slow for large queues</a:t>
            </a:r>
          </a:p>
          <a:p>
            <a:r>
              <a:rPr lang="en-US" altLang="en-US" dirty="0" smtClean="0"/>
              <a:t>Solution 2: Assume that the array is circular</a:t>
            </a:r>
          </a:p>
        </p:txBody>
      </p:sp>
      <p:sp>
        <p:nvSpPr>
          <p:cNvPr id="96260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C++ Program</a:t>
            </a:r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ming: From Problem Analysis to Program Design, Seventh Edition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Implementation of Queues as Arrays 8 of 15)</a:t>
            </a:r>
          </a:p>
        </p:txBody>
      </p:sp>
      <p:pic>
        <p:nvPicPr>
          <p:cNvPr id="97286" name="Picture 8" descr="Figure 18-30 illustrates a circular queu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27"/>
          <a:stretch/>
        </p:blipFill>
        <p:spPr bwMode="auto">
          <a:xfrm>
            <a:off x="867349" y="2090488"/>
            <a:ext cx="7409684" cy="27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00400" y="4953000"/>
            <a:ext cx="3200400" cy="297004"/>
          </a:xfrm>
        </p:spPr>
        <p:txBody>
          <a:bodyPr/>
          <a:lstStyle/>
          <a:p>
            <a:r>
              <a:rPr lang="en-US" b="1" dirty="0"/>
              <a:t>FIGURE 18-30 </a:t>
            </a:r>
            <a:r>
              <a:rPr lang="en-US" dirty="0"/>
              <a:t>Circular queue</a:t>
            </a:r>
          </a:p>
        </p:txBody>
      </p:sp>
      <p:sp>
        <p:nvSpPr>
          <p:cNvPr id="97283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9728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6326B3F-0D62-483F-9469-19B18847CE3B}" type="slidenum">
              <a:rPr lang="en-US" altLang="en-US">
                <a:solidFill>
                  <a:schemeClr val="bg1"/>
                </a:solidFill>
              </a:rPr>
              <a:pPr eaLnBrk="1" hangingPunct="1"/>
              <a:t>71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Implementation of Queues as Arrays (9 of 15)</a:t>
            </a:r>
          </a:p>
        </p:txBody>
      </p:sp>
      <p:pic>
        <p:nvPicPr>
          <p:cNvPr id="98310" name="Picture 8" descr="Figure 18-31 illustrates the queue before and after the add operatio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5"/>
          <a:stretch/>
        </p:blipFill>
        <p:spPr bwMode="auto">
          <a:xfrm>
            <a:off x="519355" y="2057400"/>
            <a:ext cx="8044330" cy="204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57200" y="4198796"/>
            <a:ext cx="6949440" cy="297004"/>
          </a:xfrm>
        </p:spPr>
        <p:txBody>
          <a:bodyPr/>
          <a:lstStyle/>
          <a:p>
            <a:r>
              <a:rPr lang="en-US" b="1" dirty="0"/>
              <a:t>FIGURE 18-31 </a:t>
            </a:r>
            <a:r>
              <a:rPr lang="en-US" dirty="0"/>
              <a:t>Queue before and after the add operation</a:t>
            </a:r>
          </a:p>
        </p:txBody>
      </p:sp>
      <p:sp>
        <p:nvSpPr>
          <p:cNvPr id="98307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9830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8C66E0E-3D81-4F3C-8606-E50225B1E84D}" type="slidenum">
              <a:rPr lang="en-US" altLang="en-US">
                <a:solidFill>
                  <a:schemeClr val="bg1"/>
                </a:solidFill>
              </a:rPr>
              <a:pPr eaLnBrk="1" hangingPunct="1"/>
              <a:t>72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Queues as Arrays (10 of 15)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 smtClean="0"/>
              <a:t>Deletion Case 1</a:t>
            </a:r>
            <a:r>
              <a:rPr lang="en-US" altLang="en-US" dirty="0" smtClean="0"/>
              <a:t>:</a:t>
            </a:r>
          </a:p>
        </p:txBody>
      </p:sp>
      <p:pic>
        <p:nvPicPr>
          <p:cNvPr id="99335" name="Picture 7" descr="Figure 18-32 shows the queue before and after the delete operatio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68"/>
          <a:stretch/>
        </p:blipFill>
        <p:spPr bwMode="auto">
          <a:xfrm>
            <a:off x="378920" y="2082802"/>
            <a:ext cx="8436324" cy="210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20040" y="4267200"/>
            <a:ext cx="454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46A66"/>
                </a:solidFill>
                <a:latin typeface="+mn-lt"/>
              </a:rPr>
              <a:t>FIGURE 18-32 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Queue before and after the delete operation</a:t>
            </a:r>
          </a:p>
        </p:txBody>
      </p:sp>
      <p:sp>
        <p:nvSpPr>
          <p:cNvPr id="99332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9933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5AAA787-6A12-4BCC-9146-F66722FF376A}" type="slidenum">
              <a:rPr lang="en-US" altLang="en-US">
                <a:solidFill>
                  <a:schemeClr val="bg1"/>
                </a:solidFill>
              </a:rPr>
              <a:pPr eaLnBrk="1" hangingPunct="1"/>
              <a:t>73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Queues as Arrays (11 of 15)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 smtClean="0"/>
              <a:t>Deletion Case 2</a:t>
            </a:r>
            <a:r>
              <a:rPr lang="en-US" altLang="en-US" dirty="0" smtClean="0"/>
              <a:t>:</a:t>
            </a:r>
          </a:p>
        </p:txBody>
      </p:sp>
      <p:pic>
        <p:nvPicPr>
          <p:cNvPr id="100359" name="Picture 7" descr="Figure 18-33 shows the queue before and after the add operatio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11"/>
          <a:stretch/>
        </p:blipFill>
        <p:spPr bwMode="auto">
          <a:xfrm>
            <a:off x="553202" y="2255520"/>
            <a:ext cx="7970920" cy="224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000" y="4572000"/>
            <a:ext cx="43520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46A66"/>
                </a:solidFill>
                <a:latin typeface="+mn-lt"/>
              </a:rPr>
              <a:t>FIGURE 18-33 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Queue before and after the add operation</a:t>
            </a:r>
          </a:p>
        </p:txBody>
      </p:sp>
      <p:sp>
        <p:nvSpPr>
          <p:cNvPr id="100356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0035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3C94503-F391-41E6-BAB2-09C9D05C931E}" type="slidenum">
              <a:rPr lang="en-US" altLang="en-US">
                <a:solidFill>
                  <a:schemeClr val="bg1"/>
                </a:solidFill>
              </a:rPr>
              <a:pPr eaLnBrk="1" hangingPunct="1"/>
              <a:t>74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Queues as Arrays (12 of 15)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681999"/>
          </a:xfrm>
        </p:spPr>
        <p:txBody>
          <a:bodyPr/>
          <a:lstStyle/>
          <a:p>
            <a:r>
              <a:rPr lang="en-US" altLang="en-US" dirty="0" smtClean="0"/>
              <a:t>Problem:</a:t>
            </a:r>
          </a:p>
          <a:p>
            <a:pPr lvl="1"/>
            <a:r>
              <a:rPr lang="en-US" altLang="en-US" dirty="0" smtClean="0"/>
              <a:t>Figures 18-32b and 18-33b have identical values for </a:t>
            </a:r>
            <a:r>
              <a:rPr lang="en-US" altLang="en-US" b="1" dirty="0" smtClean="0">
                <a:latin typeface="Courier New" pitchFamily="49" charset="0"/>
              </a:rPr>
              <a:t>queueFront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</a:rPr>
              <a:t>queueRear</a:t>
            </a:r>
          </a:p>
          <a:p>
            <a:pPr lvl="1"/>
            <a:r>
              <a:rPr lang="en-US" altLang="en-US" dirty="0" smtClean="0"/>
              <a:t>However, Figure 18-32b represents an empty queue, whereas Figures 18-33b shows a full queue</a:t>
            </a:r>
          </a:p>
          <a:p>
            <a:r>
              <a:rPr lang="en-US" altLang="en-US" dirty="0" smtClean="0"/>
              <a:t>Solution?</a:t>
            </a:r>
          </a:p>
        </p:txBody>
      </p:sp>
      <p:sp>
        <p:nvSpPr>
          <p:cNvPr id="101380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0138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76A146-A5A5-4E82-AFBD-E3B4E69F4752}" type="slidenum">
              <a:rPr lang="en-US" altLang="en-US">
                <a:solidFill>
                  <a:schemeClr val="bg1"/>
                </a:solidFill>
              </a:rPr>
              <a:pPr eaLnBrk="1" hangingPunct="1"/>
              <a:t>75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Queues as Arrays (13 of 15)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362185"/>
          </a:xfrm>
        </p:spPr>
        <p:txBody>
          <a:bodyPr/>
          <a:lstStyle/>
          <a:p>
            <a:r>
              <a:rPr lang="en-US" altLang="en-US" dirty="0" smtClean="0"/>
              <a:t>Solution 1: keep a </a:t>
            </a:r>
            <a:r>
              <a:rPr lang="en-US" altLang="en-US" b="1" dirty="0" smtClean="0">
                <a:latin typeface="Courier New" pitchFamily="49" charset="0"/>
              </a:rPr>
              <a:t>count</a:t>
            </a:r>
          </a:p>
          <a:p>
            <a:pPr lvl="1"/>
            <a:r>
              <a:rPr lang="en-US" altLang="en-US" dirty="0" smtClean="0"/>
              <a:t>Incremented when a new element is added to the queue</a:t>
            </a:r>
          </a:p>
          <a:p>
            <a:pPr lvl="1"/>
            <a:r>
              <a:rPr lang="en-US" altLang="en-US" dirty="0" smtClean="0"/>
              <a:t>Decremented when an element is removed</a:t>
            </a:r>
          </a:p>
          <a:p>
            <a:pPr lvl="1"/>
            <a:r>
              <a:rPr lang="en-US" altLang="en-US" dirty="0" smtClean="0"/>
              <a:t>Initially set to </a:t>
            </a:r>
            <a:r>
              <a:rPr lang="en-US" altLang="en-US" b="1" dirty="0" smtClean="0">
                <a:latin typeface="Courier New" pitchFamily="49" charset="0"/>
              </a:rPr>
              <a:t>0</a:t>
            </a:r>
          </a:p>
          <a:p>
            <a:pPr lvl="1"/>
            <a:r>
              <a:rPr lang="en-US" altLang="en-US" dirty="0" smtClean="0"/>
              <a:t>Very useful if user (of queue) frequently needs to know the number of elements in the queue</a:t>
            </a:r>
          </a:p>
          <a:p>
            <a:endParaRPr lang="en-US" altLang="en-US" dirty="0" smtClean="0"/>
          </a:p>
        </p:txBody>
      </p:sp>
      <p:sp>
        <p:nvSpPr>
          <p:cNvPr id="102404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0240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B87791A-7BFB-46C1-BB27-D6A0607B4C5F}" type="slidenum">
              <a:rPr lang="en-US" altLang="en-US">
                <a:solidFill>
                  <a:schemeClr val="bg1"/>
                </a:solidFill>
              </a:rPr>
              <a:pPr eaLnBrk="1" hangingPunct="1"/>
              <a:t>76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Queues as Arrays (14 of 15)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263697"/>
          </a:xfrm>
        </p:spPr>
        <p:txBody>
          <a:bodyPr/>
          <a:lstStyle/>
          <a:p>
            <a:r>
              <a:rPr lang="en-US" altLang="en-US" dirty="0" smtClean="0"/>
              <a:t>Solution 2: Let </a:t>
            </a:r>
            <a:r>
              <a:rPr lang="en-US" altLang="en-US" b="1" dirty="0" smtClean="0">
                <a:latin typeface="Courier New" pitchFamily="49" charset="0"/>
              </a:rPr>
              <a:t>queueFront</a:t>
            </a:r>
            <a:r>
              <a:rPr lang="en-US" altLang="en-US" dirty="0" smtClean="0"/>
              <a:t> indicate index of array position </a:t>
            </a:r>
            <a:r>
              <a:rPr lang="en-US" altLang="en-US" i="1" dirty="0" smtClean="0"/>
              <a:t>preceding</a:t>
            </a:r>
            <a:r>
              <a:rPr lang="en-US" altLang="en-US" dirty="0" smtClean="0"/>
              <a:t> the first element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queueRear</a:t>
            </a:r>
            <a:r>
              <a:rPr lang="en-US" altLang="en-US" dirty="0" smtClean="0"/>
              <a:t> still indicates index of last one</a:t>
            </a:r>
          </a:p>
          <a:p>
            <a:pPr lvl="1"/>
            <a:r>
              <a:rPr lang="en-US" altLang="en-US" dirty="0" smtClean="0"/>
              <a:t>Queue empty if:</a:t>
            </a:r>
          </a:p>
          <a:p>
            <a:pPr lvl="2"/>
            <a:r>
              <a:rPr lang="en-US" altLang="en-US" sz="1800" b="1" dirty="0" smtClean="0">
                <a:latin typeface="Courier New" pitchFamily="49" charset="0"/>
              </a:rPr>
              <a:t>queueFront == queueRear</a:t>
            </a:r>
            <a:endParaRPr lang="en-US" altLang="en-US" sz="1800" b="1" dirty="0" smtClean="0"/>
          </a:p>
          <a:p>
            <a:pPr lvl="1"/>
            <a:r>
              <a:rPr lang="en-US" altLang="en-US" dirty="0" smtClean="0"/>
              <a:t>Slot indicated by </a:t>
            </a:r>
            <a:r>
              <a:rPr lang="en-US" altLang="en-US" b="1" dirty="0" smtClean="0">
                <a:latin typeface="Courier New" pitchFamily="49" charset="0"/>
              </a:rPr>
              <a:t>queueFront</a:t>
            </a:r>
            <a:r>
              <a:rPr lang="en-US" altLang="en-US" dirty="0" smtClean="0"/>
              <a:t> is reserved</a:t>
            </a:r>
          </a:p>
          <a:p>
            <a:pPr lvl="1"/>
            <a:r>
              <a:rPr lang="en-US" altLang="en-US" dirty="0" smtClean="0"/>
              <a:t>Queue is full if next available space is the reserved slot indicated by </a:t>
            </a:r>
            <a:r>
              <a:rPr lang="en-US" altLang="en-US" b="1" dirty="0" smtClean="0">
                <a:latin typeface="Courier New" pitchFamily="49" charset="0"/>
              </a:rPr>
              <a:t>queueFront</a:t>
            </a:r>
          </a:p>
        </p:txBody>
      </p:sp>
      <p:sp>
        <p:nvSpPr>
          <p:cNvPr id="103428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0342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89063BF-DDCB-46C2-B50A-9D058D9D8485}" type="slidenum">
              <a:rPr lang="en-US" altLang="en-US">
                <a:solidFill>
                  <a:schemeClr val="bg1"/>
                </a:solidFill>
              </a:rPr>
              <a:pPr eaLnBrk="1" hangingPunct="1"/>
              <a:t>77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Implementation of Queues as Arrays (15 of 15)</a:t>
            </a:r>
          </a:p>
        </p:txBody>
      </p:sp>
      <p:pic>
        <p:nvPicPr>
          <p:cNvPr id="104454" name="Picture 6" descr="Figure 18-34 shows an array to store the queue elements with a reserved slot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51"/>
          <a:stretch/>
        </p:blipFill>
        <p:spPr bwMode="auto">
          <a:xfrm>
            <a:off x="558739" y="1881521"/>
            <a:ext cx="7954768" cy="21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219200" y="4191000"/>
            <a:ext cx="6949440" cy="297004"/>
          </a:xfrm>
        </p:spPr>
        <p:txBody>
          <a:bodyPr/>
          <a:lstStyle/>
          <a:p>
            <a:r>
              <a:rPr lang="en-US" b="1" dirty="0"/>
              <a:t>FIGURE 18-34 </a:t>
            </a:r>
            <a:r>
              <a:rPr lang="en-US" dirty="0"/>
              <a:t>Array to store the queue elements with a reserved slot</a:t>
            </a:r>
          </a:p>
        </p:txBody>
      </p:sp>
      <p:sp>
        <p:nvSpPr>
          <p:cNvPr id="104451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0445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BC31DE6-0435-4EB4-A15E-2B80554C5C1F}" type="slidenum">
              <a:rPr lang="en-US" altLang="en-US">
                <a:solidFill>
                  <a:schemeClr val="bg1"/>
                </a:solidFill>
              </a:rPr>
              <a:pPr eaLnBrk="1" hangingPunct="1"/>
              <a:t>78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Empty Queue and Full Queue</a:t>
            </a:r>
          </a:p>
        </p:txBody>
      </p:sp>
      <p:sp>
        <p:nvSpPr>
          <p:cNvPr id="105475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738664"/>
          </a:xfrm>
        </p:spPr>
        <p:txBody>
          <a:bodyPr/>
          <a:lstStyle/>
          <a:p>
            <a:r>
              <a:rPr lang="en-US" altLang="en-US" dirty="0" smtClean="0"/>
              <a:t>Queue is empty if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count ==0</a:t>
            </a:r>
          </a:p>
          <a:p>
            <a:r>
              <a:rPr lang="en-US" altLang="en-US" dirty="0" smtClean="0"/>
              <a:t>Queue is full if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count == maxQueueSize</a:t>
            </a:r>
          </a:p>
        </p:txBody>
      </p:sp>
      <p:pic>
        <p:nvPicPr>
          <p:cNvPr id="105478" name="Picture 6" descr="template &lt;class Type&gt;&#10;bool queueType&lt;Type&gt;::isEmptyQueue() const&#10;{&#10;return (count == 0);&#10;} //end isEmptyQueue&#10;template &lt;class Type&gt;&#10;bool queueType&lt;Type&gt;::isFullQueue() const&#10;{&#10;return (count == maxQueueSize);&#10;} //end isFull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582136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0547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F924AB6-86C8-4504-8E68-B1DDABBF4731}" type="slidenum">
              <a:rPr lang="en-US" altLang="en-US">
                <a:solidFill>
                  <a:schemeClr val="bg1"/>
                </a:solidFill>
              </a:rPr>
              <a:pPr eaLnBrk="1" hangingPunct="1"/>
              <a:t>79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Stack Operations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idx="1"/>
          </p:nvPr>
        </p:nvSpPr>
        <p:spPr>
          <a:xfrm>
            <a:off x="365125" y="1538818"/>
            <a:ext cx="4054475" cy="2968890"/>
          </a:xfrm>
        </p:spPr>
        <p:txBody>
          <a:bodyPr/>
          <a:lstStyle/>
          <a:p>
            <a:r>
              <a:rPr lang="en-US" altLang="en-US" dirty="0" smtClean="0"/>
              <a:t>In the abstract </a:t>
            </a:r>
            <a:r>
              <a:rPr lang="en-US" altLang="en-US" b="1" dirty="0" smtClean="0">
                <a:solidFill>
                  <a:srgbClr val="638DAD"/>
                </a:solidFill>
                <a:latin typeface="Courier New" pitchFamily="49" charset="0"/>
              </a:rPr>
              <a:t>class</a:t>
            </a:r>
            <a:r>
              <a:rPr lang="en-US" altLang="en-US" b="1" dirty="0" smtClean="0">
                <a:latin typeface="Courier New" pitchFamily="49" charset="0"/>
              </a:rPr>
              <a:t> stackADT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initializeStack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isEmptyStack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isFullStack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push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top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pop</a:t>
            </a:r>
          </a:p>
          <a:p>
            <a:pPr lvl="1"/>
            <a:endParaRPr lang="en-US" altLang="en-US" dirty="0" smtClean="0">
              <a:latin typeface="Courier New" pitchFamily="49" charset="0"/>
            </a:endParaRPr>
          </a:p>
        </p:txBody>
      </p:sp>
      <p:pic>
        <p:nvPicPr>
          <p:cNvPr id="32775" name="Picture 10" descr="Figure 18-4 shows the UML class diagram of the class stackADT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r="25033" b="12626"/>
          <a:stretch/>
        </p:blipFill>
        <p:spPr bwMode="auto">
          <a:xfrm>
            <a:off x="4572000" y="1605728"/>
            <a:ext cx="3868314" cy="295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33240" y="4818556"/>
            <a:ext cx="4495800" cy="501676"/>
          </a:xfrm>
        </p:spPr>
        <p:txBody>
          <a:bodyPr/>
          <a:lstStyle/>
          <a:p>
            <a:r>
              <a:rPr lang="en-US" b="1" dirty="0"/>
              <a:t>FIGURE 18-4 </a:t>
            </a:r>
            <a:r>
              <a:rPr lang="en-US" dirty="0"/>
              <a:t>UML class diagram of the </a:t>
            </a:r>
            <a:r>
              <a:rPr lang="en-US" b="1" dirty="0">
                <a:solidFill>
                  <a:srgbClr val="638D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b="1" dirty="0"/>
              <a:t> stackADT</a:t>
            </a:r>
          </a:p>
        </p:txBody>
      </p:sp>
      <p:sp>
        <p:nvSpPr>
          <p:cNvPr id="32772" name="Footer Placeholder 7"/>
          <p:cNvSpPr>
            <a:spLocks noGrp="1"/>
          </p:cNvSpPr>
          <p:nvPr>
            <p:ph type="ftr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3277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D2EAA70-0D16-4C1B-85FA-C800112F4F23}" type="slidenum">
              <a:rPr lang="en-US" altLang="en-US">
                <a:solidFill>
                  <a:schemeClr val="bg1"/>
                </a:solidFill>
              </a:rPr>
              <a:pPr eaLnBrk="1" hangingPunct="1"/>
              <a:t>8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Initialize Queue</a:t>
            </a:r>
          </a:p>
        </p:txBody>
      </p:sp>
      <p:sp>
        <p:nvSpPr>
          <p:cNvPr id="106499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1656223"/>
          </a:xfrm>
        </p:spPr>
        <p:txBody>
          <a:bodyPr/>
          <a:lstStyle/>
          <a:p>
            <a:r>
              <a:rPr lang="en-US" altLang="en-US" dirty="0" smtClean="0"/>
              <a:t>Initializes queue to empty state</a:t>
            </a:r>
          </a:p>
          <a:p>
            <a:pPr lvl="1"/>
            <a:r>
              <a:rPr lang="en-US" altLang="en-US" dirty="0" smtClean="0"/>
              <a:t>First element is added at first array position</a:t>
            </a:r>
          </a:p>
          <a:p>
            <a:pPr lvl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queueFront</a:t>
            </a:r>
            <a:r>
              <a:rPr lang="en-US" altLang="en-US" dirty="0" smtClean="0"/>
              <a:t> set to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pPr lvl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queueRear</a:t>
            </a:r>
            <a:r>
              <a:rPr lang="en-US" altLang="en-US" dirty="0" smtClean="0"/>
              <a:t> set to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maxQueueSize -1</a:t>
            </a:r>
          </a:p>
          <a:p>
            <a:pPr lvl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en-US" dirty="0" smtClean="0"/>
              <a:t> set to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pic>
        <p:nvPicPr>
          <p:cNvPr id="106503" name="Picture 9" descr="Figure 18-35 illustrates an empty queue.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32"/>
          <a:stretch/>
        </p:blipFill>
        <p:spPr bwMode="auto">
          <a:xfrm>
            <a:off x="428653" y="3447882"/>
            <a:ext cx="8215258" cy="150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0650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4F7515A-AFBC-4F69-9B2C-945A6397034A}" type="slidenum">
              <a:rPr lang="en-US" altLang="en-US">
                <a:solidFill>
                  <a:schemeClr val="bg1"/>
                </a:solidFill>
              </a:rPr>
              <a:pPr eaLnBrk="1" hangingPunct="1"/>
              <a:t>80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6401" y="5030033"/>
            <a:ext cx="2219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46A66"/>
                </a:solidFill>
                <a:latin typeface="+mn-lt"/>
              </a:rPr>
              <a:t>FIGURE 18-35 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Empty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Front and Back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311402"/>
          </a:xfrm>
        </p:spPr>
        <p:txBody>
          <a:bodyPr/>
          <a:lstStyle/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front</a:t>
            </a:r>
            <a:r>
              <a:rPr lang="en-US" altLang="en-US" dirty="0" smtClean="0"/>
              <a:t> operation: returns the first element of the queue</a:t>
            </a:r>
          </a:p>
          <a:p>
            <a:pPr lvl="1"/>
            <a:r>
              <a:rPr lang="en-US" altLang="en-US" dirty="0" smtClean="0"/>
              <a:t>If queue is empty, program terminates</a:t>
            </a:r>
          </a:p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back</a:t>
            </a:r>
            <a:r>
              <a:rPr lang="en-US" altLang="en-US" dirty="0" smtClean="0"/>
              <a:t> operation: returns the last element of the queue</a:t>
            </a:r>
          </a:p>
          <a:p>
            <a:pPr lvl="1"/>
            <a:r>
              <a:rPr lang="en-US" altLang="en-US" dirty="0" smtClean="0"/>
              <a:t>If queue is empty, program terminates</a:t>
            </a:r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107524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0752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C1E3B4-6201-4992-8E51-80B217B7FFDD}" type="slidenum">
              <a:rPr lang="en-US" altLang="en-US">
                <a:solidFill>
                  <a:schemeClr val="bg1"/>
                </a:solidFill>
              </a:rPr>
              <a:pPr eaLnBrk="1" hangingPunct="1"/>
              <a:t>81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>
                <a:latin typeface="Courier New" pitchFamily="49" charset="0"/>
              </a:rPr>
              <a:t>addQueue</a:t>
            </a:r>
          </a:p>
        </p:txBody>
      </p:sp>
      <p:sp>
        <p:nvSpPr>
          <p:cNvPr id="108547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1316130"/>
          </a:xfrm>
        </p:spPr>
        <p:txBody>
          <a:bodyPr/>
          <a:lstStyle/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addQueue</a:t>
            </a:r>
            <a:r>
              <a:rPr lang="en-US" altLang="en-US" dirty="0" smtClean="0"/>
              <a:t> operation:</a:t>
            </a:r>
          </a:p>
          <a:p>
            <a:pPr lvl="1"/>
            <a:r>
              <a:rPr lang="en-US" altLang="en-US" dirty="0" smtClean="0"/>
              <a:t>Advance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queueRear</a:t>
            </a:r>
            <a:r>
              <a:rPr lang="en-US" altLang="en-US" dirty="0" smtClean="0"/>
              <a:t> to next array position</a:t>
            </a:r>
          </a:p>
          <a:p>
            <a:pPr lvl="1"/>
            <a:r>
              <a:rPr lang="en-US" altLang="en-US" dirty="0" smtClean="0"/>
              <a:t>Add new element to array position indicated by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queueRear</a:t>
            </a:r>
          </a:p>
          <a:p>
            <a:pPr lvl="1"/>
            <a:r>
              <a:rPr lang="en-US" altLang="en-US" dirty="0" smtClean="0"/>
              <a:t>Increment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en-US" dirty="0" smtClean="0"/>
              <a:t> by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</a:t>
            </a:r>
          </a:p>
        </p:txBody>
      </p:sp>
      <p:sp>
        <p:nvSpPr>
          <p:cNvPr id="108548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08549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9B2553-D9CB-4111-B2A0-B4135F06CABC}" type="slidenum">
              <a:rPr lang="en-US" altLang="en-US">
                <a:solidFill>
                  <a:schemeClr val="bg1"/>
                </a:solidFill>
              </a:rPr>
              <a:pPr eaLnBrk="1" hangingPunct="1"/>
              <a:t>82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>
                <a:latin typeface="Courier New" pitchFamily="49" charset="0"/>
              </a:rPr>
              <a:t>deleteQueue</a:t>
            </a:r>
          </a:p>
        </p:txBody>
      </p:sp>
      <p:sp>
        <p:nvSpPr>
          <p:cNvPr id="10957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deleteQueue</a:t>
            </a:r>
            <a:r>
              <a:rPr lang="en-US" altLang="en-US" dirty="0" smtClean="0"/>
              <a:t> operation:</a:t>
            </a:r>
          </a:p>
          <a:p>
            <a:pPr lvl="1"/>
            <a:r>
              <a:rPr lang="en-US" altLang="en-US" dirty="0" smtClean="0"/>
              <a:t>Decrement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en-US" dirty="0" smtClean="0"/>
              <a:t> by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1</a:t>
            </a:r>
          </a:p>
          <a:p>
            <a:pPr lvl="1"/>
            <a:r>
              <a:rPr lang="en-US" altLang="en-US" dirty="0" smtClean="0"/>
              <a:t>Advance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queueFront</a:t>
            </a:r>
            <a:r>
              <a:rPr lang="en-US" altLang="en-US" dirty="0" smtClean="0"/>
              <a:t> to next queue element</a:t>
            </a:r>
          </a:p>
          <a:p>
            <a:endParaRPr lang="en-US" altLang="en-US" dirty="0" smtClean="0"/>
          </a:p>
        </p:txBody>
      </p:sp>
      <p:sp>
        <p:nvSpPr>
          <p:cNvPr id="109572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09573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76A4D5E-5876-4274-BFCE-9594F54859C3}" type="slidenum">
              <a:rPr lang="en-US" altLang="en-US">
                <a:solidFill>
                  <a:schemeClr val="bg1"/>
                </a:solidFill>
              </a:rPr>
              <a:pPr eaLnBrk="1" hangingPunct="1"/>
              <a:t>83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Queue: Constructors and Destructors</a:t>
            </a:r>
          </a:p>
        </p:txBody>
      </p:sp>
      <p:sp>
        <p:nvSpPr>
          <p:cNvPr id="110595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2099036"/>
          </a:xfrm>
        </p:spPr>
        <p:txBody>
          <a:bodyPr/>
          <a:lstStyle/>
          <a:p>
            <a:r>
              <a:rPr lang="en-US" altLang="en-US" dirty="0" smtClean="0"/>
              <a:t>Constructor:</a:t>
            </a:r>
          </a:p>
          <a:p>
            <a:pPr lvl="1"/>
            <a:r>
              <a:rPr lang="en-US" altLang="en-US" dirty="0" smtClean="0"/>
              <a:t>Sets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maxQueueSize</a:t>
            </a:r>
            <a:r>
              <a:rPr lang="en-US" altLang="en-US" dirty="0" smtClean="0"/>
              <a:t> to user specification</a:t>
            </a:r>
          </a:p>
          <a:p>
            <a:pPr lvl="1"/>
            <a:r>
              <a:rPr lang="en-US" altLang="en-US" dirty="0" smtClean="0"/>
              <a:t>Creates array of size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maxQueueSize</a:t>
            </a:r>
            <a:r>
              <a:rPr lang="en-US" altLang="en-US" dirty="0" smtClean="0"/>
              <a:t> (or default size)</a:t>
            </a:r>
          </a:p>
          <a:p>
            <a:pPr lvl="1"/>
            <a:r>
              <a:rPr lang="en-US" altLang="en-US" dirty="0" smtClean="0"/>
              <a:t>Initializes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queueFront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queueRear</a:t>
            </a:r>
            <a:r>
              <a:rPr lang="en-US" altLang="en-US" dirty="0" smtClean="0"/>
              <a:t> to indicate empty queue</a:t>
            </a:r>
          </a:p>
          <a:p>
            <a:r>
              <a:rPr lang="en-US" altLang="en-US" dirty="0" smtClean="0"/>
              <a:t>Destructor:</a:t>
            </a:r>
          </a:p>
          <a:p>
            <a:pPr lvl="1"/>
            <a:r>
              <a:rPr lang="en-US" altLang="en-US" dirty="0" smtClean="0"/>
              <a:t>Deallocates memory occupied by array</a:t>
            </a:r>
          </a:p>
        </p:txBody>
      </p:sp>
      <p:sp>
        <p:nvSpPr>
          <p:cNvPr id="110596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1059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3699B5A-B69B-45B9-8965-A35307A1E64F}" type="slidenum">
              <a:rPr lang="en-US" altLang="en-US">
                <a:solidFill>
                  <a:schemeClr val="bg1"/>
                </a:solidFill>
              </a:rPr>
              <a:pPr eaLnBrk="1" hangingPunct="1"/>
              <a:t>84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Linked Implementation of Queues (1 of 2)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022092"/>
          </a:xfrm>
        </p:spPr>
        <p:txBody>
          <a:bodyPr/>
          <a:lstStyle/>
          <a:p>
            <a:r>
              <a:rPr lang="en-US" altLang="en-US" dirty="0" smtClean="0"/>
              <a:t>Array implementation has issues:</a:t>
            </a:r>
          </a:p>
          <a:p>
            <a:pPr lvl="1"/>
            <a:r>
              <a:rPr lang="en-US" altLang="en-US" dirty="0" smtClean="0"/>
              <a:t>Array size is fixed:</a:t>
            </a:r>
            <a:r>
              <a:rPr lang="en-US" altLang="en-US" dirty="0" smtClean="0">
                <a:sym typeface="Wingdings" pitchFamily="2" charset="2"/>
              </a:rPr>
              <a:t> </a:t>
            </a:r>
            <a:r>
              <a:rPr lang="en-US" altLang="en-US" dirty="0" smtClean="0"/>
              <a:t>only a finite number of queue elements can be stored in it</a:t>
            </a:r>
          </a:p>
          <a:p>
            <a:pPr lvl="1"/>
            <a:r>
              <a:rPr lang="en-US" altLang="en-US" dirty="0" smtClean="0"/>
              <a:t>Requires array to be treated in a special way, together with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queueFront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queueRear</a:t>
            </a:r>
          </a:p>
          <a:p>
            <a:r>
              <a:rPr lang="en-US" altLang="en-US" dirty="0" smtClean="0"/>
              <a:t>Linked implementation of a queue simplifies many issues</a:t>
            </a:r>
          </a:p>
          <a:p>
            <a:pPr lvl="1"/>
            <a:r>
              <a:rPr lang="en-US" altLang="en-US" dirty="0" smtClean="0"/>
              <a:t>Queue is never full because memory is allocated dynamically</a:t>
            </a:r>
          </a:p>
        </p:txBody>
      </p:sp>
      <p:sp>
        <p:nvSpPr>
          <p:cNvPr id="111620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Linked Implementation of Queues (2 of 2)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525033"/>
          </a:xfrm>
        </p:spPr>
        <p:txBody>
          <a:bodyPr/>
          <a:lstStyle/>
          <a:p>
            <a:r>
              <a:rPr lang="en-US" altLang="en-US" dirty="0" smtClean="0"/>
              <a:t>Elements are added at one end and removed from the other</a:t>
            </a:r>
          </a:p>
          <a:p>
            <a:pPr lvl="1"/>
            <a:r>
              <a:rPr lang="en-US" altLang="en-US" dirty="0" smtClean="0"/>
              <a:t>Need only two pointers to maintain the queue: </a:t>
            </a:r>
            <a:r>
              <a:rPr lang="en-US" altLang="en-US" b="1" dirty="0" smtClean="0">
                <a:latin typeface="Courier New" pitchFamily="49" charset="0"/>
              </a:rPr>
              <a:t>queueFront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latin typeface="Courier New" pitchFamily="49" charset="0"/>
              </a:rPr>
              <a:t>queueRear</a:t>
            </a:r>
            <a:endParaRPr lang="en-US" altLang="en-US" b="1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112644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1264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178D0D-35F6-432E-B440-CC4CF311B50B}" type="slidenum">
              <a:rPr lang="en-US" altLang="en-US">
                <a:solidFill>
                  <a:schemeClr val="bg1"/>
                </a:solidFill>
              </a:rPr>
              <a:pPr eaLnBrk="1" hangingPunct="1"/>
              <a:t>86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Empty and Full Queue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817421"/>
          </a:xfrm>
        </p:spPr>
        <p:txBody>
          <a:bodyPr/>
          <a:lstStyle/>
          <a:p>
            <a:r>
              <a:rPr lang="en-US" altLang="en-US" dirty="0" smtClean="0"/>
              <a:t>Queue is empty if </a:t>
            </a:r>
            <a:r>
              <a:rPr lang="en-US" altLang="en-US" b="1" dirty="0" smtClean="0">
                <a:latin typeface="Courier New" pitchFamily="49" charset="0"/>
              </a:rPr>
              <a:t>queueFront</a:t>
            </a:r>
            <a:r>
              <a:rPr lang="en-US" altLang="en-US" dirty="0" smtClean="0"/>
              <a:t> is </a:t>
            </a:r>
            <a:r>
              <a:rPr lang="en-US" altLang="en-US" b="1" dirty="0" smtClean="0">
                <a:latin typeface="Courier New" pitchFamily="49" charset="0"/>
              </a:rPr>
              <a:t>nullptr</a:t>
            </a:r>
          </a:p>
          <a:p>
            <a:r>
              <a:rPr lang="en-US" altLang="en-US" dirty="0" smtClean="0"/>
              <a:t>Queue is never full</a:t>
            </a:r>
          </a:p>
          <a:p>
            <a:pPr lvl="1"/>
            <a:r>
              <a:rPr lang="en-US" altLang="en-US" dirty="0" smtClean="0"/>
              <a:t>Unless the system runs out of memory</a:t>
            </a:r>
          </a:p>
          <a:p>
            <a:r>
              <a:rPr lang="en-US" altLang="en-US" dirty="0" smtClean="0"/>
              <a:t>Note: must provide </a:t>
            </a:r>
            <a:r>
              <a:rPr lang="en-US" altLang="en-US" b="1" dirty="0" smtClean="0">
                <a:latin typeface="Courier New" pitchFamily="49" charset="0"/>
              </a:rPr>
              <a:t>isFullQueue</a:t>
            </a:r>
            <a:r>
              <a:rPr lang="en-US" altLang="en-US" dirty="0" smtClean="0"/>
              <a:t> function definition because it is an abstract function in parent class </a:t>
            </a:r>
            <a:r>
              <a:rPr lang="en-US" altLang="en-US" b="1" dirty="0" smtClean="0">
                <a:latin typeface="Courier New" pitchFamily="49" charset="0"/>
              </a:rPr>
              <a:t>queueADT</a:t>
            </a:r>
          </a:p>
        </p:txBody>
      </p:sp>
      <p:sp>
        <p:nvSpPr>
          <p:cNvPr id="113668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1366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53BDAC3-74BF-4AA9-BFF1-C99C00C57145}" type="slidenum">
              <a:rPr lang="en-US" altLang="en-US">
                <a:solidFill>
                  <a:schemeClr val="bg1"/>
                </a:solidFill>
              </a:rPr>
              <a:pPr eaLnBrk="1" hangingPunct="1"/>
              <a:t>87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Linked Queue: Initialize Queue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Initializes queue to an empty state</a:t>
            </a:r>
          </a:p>
          <a:p>
            <a:pPr lvl="1"/>
            <a:r>
              <a:rPr lang="en-US" altLang="en-US" dirty="0" smtClean="0"/>
              <a:t>Must remove all existing elements, if any</a:t>
            </a:r>
          </a:p>
          <a:p>
            <a:pPr lvl="1"/>
            <a:r>
              <a:rPr lang="en-US" altLang="en-US" dirty="0" smtClean="0"/>
              <a:t>Deallocates memory occupied by elements</a:t>
            </a:r>
          </a:p>
          <a:p>
            <a:endParaRPr lang="en-US" altLang="en-US" dirty="0" smtClean="0"/>
          </a:p>
        </p:txBody>
      </p:sp>
      <p:sp>
        <p:nvSpPr>
          <p:cNvPr id="114692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1469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284C418-4264-4A01-83DE-4419E67D47A5}" type="slidenum">
              <a:rPr lang="en-US" altLang="en-US">
                <a:solidFill>
                  <a:schemeClr val="bg1"/>
                </a:solidFill>
              </a:rPr>
              <a:pPr eaLnBrk="1" hangingPunct="1"/>
              <a:t>88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>
                <a:latin typeface="Courier New" pitchFamily="49" charset="0"/>
              </a:rPr>
              <a:t>addQueue</a:t>
            </a:r>
            <a:r>
              <a:rPr lang="en-US" altLang="en-US" dirty="0" smtClean="0">
                <a:latin typeface="Arial" charset="0"/>
                <a:cs typeface="Arial" charset="0"/>
              </a:rPr>
              <a:t>,</a:t>
            </a:r>
            <a:r>
              <a:rPr lang="en-US" altLang="en-US" dirty="0" smtClean="0">
                <a:latin typeface="Arial" charset="0"/>
              </a:rPr>
              <a:t> </a:t>
            </a:r>
            <a:r>
              <a:rPr lang="en-US" altLang="en-US" dirty="0" smtClean="0">
                <a:latin typeface="Courier New" pitchFamily="49" charset="0"/>
              </a:rPr>
              <a:t>front</a:t>
            </a:r>
            <a:r>
              <a:rPr lang="en-US" altLang="en-US" dirty="0" smtClean="0">
                <a:latin typeface="Arial" charset="0"/>
                <a:cs typeface="Arial" charset="0"/>
              </a:rPr>
              <a:t>,</a:t>
            </a:r>
            <a:r>
              <a:rPr lang="en-US" altLang="en-US" dirty="0" smtClean="0">
                <a:latin typeface="Arial" charset="0"/>
              </a:rPr>
              <a:t> </a:t>
            </a:r>
            <a:r>
              <a:rPr lang="en-US" altLang="en-US" dirty="0" smtClean="0">
                <a:latin typeface="Courier New" pitchFamily="49" charset="0"/>
              </a:rPr>
              <a:t>back</a:t>
            </a:r>
            <a:r>
              <a:rPr lang="en-US" altLang="en-US" dirty="0" smtClean="0">
                <a:latin typeface="Arial" charset="0"/>
                <a:cs typeface="Arial" charset="0"/>
              </a:rPr>
              <a:t>,</a:t>
            </a:r>
            <a:r>
              <a:rPr lang="en-US" altLang="en-US" dirty="0" smtClean="0">
                <a:latin typeface="Arial" charset="0"/>
              </a:rPr>
              <a:t> </a:t>
            </a:r>
            <a:r>
              <a:rPr lang="en-US" altLang="en-US" dirty="0" smtClean="0"/>
              <a:t>and</a:t>
            </a:r>
            <a:r>
              <a:rPr lang="en-US" altLang="en-US" dirty="0" smtClean="0">
                <a:latin typeface="Courier New" pitchFamily="49" charset="0"/>
              </a:rPr>
              <a:t> deleteQueue</a:t>
            </a:r>
            <a:r>
              <a:rPr lang="en-US" altLang="en-US" dirty="0" smtClean="0"/>
              <a:t> operations</a:t>
            </a:r>
          </a:p>
        </p:txBody>
      </p:sp>
      <p:sp>
        <p:nvSpPr>
          <p:cNvPr id="115715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1635063"/>
          </a:xfrm>
        </p:spPr>
        <p:txBody>
          <a:bodyPr/>
          <a:lstStyle/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addQueue</a:t>
            </a:r>
            <a:r>
              <a:rPr lang="en-US" altLang="en-US" dirty="0" smtClean="0"/>
              <a:t> operation: adds new element to end of queue</a:t>
            </a:r>
          </a:p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front</a:t>
            </a:r>
            <a:r>
              <a:rPr lang="en-US" altLang="en-US" dirty="0" smtClean="0"/>
              <a:t> operation: returns first element of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</a:t>
            </a:r>
          </a:p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back</a:t>
            </a:r>
            <a:r>
              <a:rPr lang="en-US" altLang="en-US" dirty="0" smtClean="0"/>
              <a:t> operation: returns last element of queue</a:t>
            </a:r>
          </a:p>
          <a:p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deleteQueue</a:t>
            </a:r>
            <a:r>
              <a:rPr lang="en-US" altLang="en-US" dirty="0" smtClean="0"/>
              <a:t> operation: removes first element of queue</a:t>
            </a:r>
          </a:p>
        </p:txBody>
      </p:sp>
      <p:sp>
        <p:nvSpPr>
          <p:cNvPr id="115716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1571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58EEC5-205B-4312-AE6F-00953458FFD2}" type="slidenum">
              <a:rPr lang="en-US" altLang="en-US">
                <a:solidFill>
                  <a:schemeClr val="bg1"/>
                </a:solidFill>
              </a:rPr>
              <a:pPr eaLnBrk="1" hangingPunct="1"/>
              <a:t>89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Implementation of Stacks as Arrays (1 of 5)</a:t>
            </a:r>
          </a:p>
        </p:txBody>
      </p:sp>
      <p:sp>
        <p:nvSpPr>
          <p:cNvPr id="33795" name="Rectangle 5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1975156"/>
          </a:xfrm>
        </p:spPr>
        <p:txBody>
          <a:bodyPr/>
          <a:lstStyle/>
          <a:p>
            <a:r>
              <a:rPr lang="en-US" altLang="en-US" dirty="0" smtClean="0"/>
              <a:t>First element goes in first array position, second in the second position, etc.</a:t>
            </a:r>
          </a:p>
          <a:p>
            <a:r>
              <a:rPr lang="en-US" altLang="en-US" dirty="0" smtClean="0"/>
              <a:t>Top of the stack is index of the last element added to the stack</a:t>
            </a:r>
          </a:p>
          <a:p>
            <a:r>
              <a:rPr lang="en-US" altLang="en-US" dirty="0" smtClean="0"/>
              <a:t>Stack elements are stored in an array, which is a random access data structure</a:t>
            </a:r>
          </a:p>
          <a:p>
            <a:pPr lvl="1"/>
            <a:r>
              <a:rPr lang="en-US" altLang="en-US" dirty="0" smtClean="0"/>
              <a:t>Stack element is accessed only through top</a:t>
            </a:r>
          </a:p>
          <a:p>
            <a:r>
              <a:rPr lang="en-US" altLang="en-US" dirty="0" smtClean="0"/>
              <a:t>To track the top position, use a variable called </a:t>
            </a:r>
            <a:r>
              <a:rPr lang="en-US" altLang="en-US" b="1" dirty="0" smtClean="0">
                <a:latin typeface="Courier New" pitchFamily="49" charset="0"/>
              </a:rPr>
              <a:t>stackTop</a:t>
            </a:r>
          </a:p>
        </p:txBody>
      </p:sp>
      <p:sp>
        <p:nvSpPr>
          <p:cNvPr id="33796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3379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D4B534-DE68-4B0A-907C-053A4821A3DA}" type="slidenum">
              <a:rPr lang="en-US" altLang="en-US">
                <a:solidFill>
                  <a:schemeClr val="bg1"/>
                </a:solidFill>
              </a:rPr>
              <a:pPr eaLnBrk="1" hangingPunct="1"/>
              <a:t>9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cs typeface="Arial" pitchFamily="34" charset="0"/>
              </a:rPr>
              <a:t>Linked Queue: Constructors and Destructors</a:t>
            </a:r>
          </a:p>
        </p:txBody>
      </p:sp>
      <p:sp>
        <p:nvSpPr>
          <p:cNvPr id="116739" name="Content Placeholder 1"/>
          <p:cNvSpPr>
            <a:spLocks noGrp="1"/>
          </p:cNvSpPr>
          <p:nvPr>
            <p:ph idx="1"/>
          </p:nvPr>
        </p:nvSpPr>
        <p:spPr>
          <a:xfrm>
            <a:off x="365125" y="1538288"/>
            <a:ext cx="8415338" cy="2545312"/>
          </a:xfrm>
        </p:spPr>
        <p:txBody>
          <a:bodyPr/>
          <a:lstStyle/>
          <a:p>
            <a:r>
              <a:rPr lang="en-US" altLang="en-US" dirty="0" smtClean="0"/>
              <a:t>Constructor</a:t>
            </a:r>
          </a:p>
          <a:p>
            <a:pPr lvl="1"/>
            <a:r>
              <a:rPr lang="en-US" altLang="en-US" dirty="0" smtClean="0"/>
              <a:t>Accesses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maxQueueSize</a:t>
            </a:r>
            <a:r>
              <a:rPr lang="en-US" altLang="en-US" dirty="0" smtClean="0"/>
              <a:t>,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queueFront</a:t>
            </a:r>
            <a:r>
              <a:rPr lang="en-US" altLang="en-US" dirty="0" smtClean="0"/>
              <a:t>, and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queueRear</a:t>
            </a:r>
          </a:p>
          <a:p>
            <a:r>
              <a:rPr lang="en-US" altLang="en-US" dirty="0" smtClean="0"/>
              <a:t>Destructor: destroys the queue</a:t>
            </a:r>
          </a:p>
          <a:p>
            <a:pPr lvl="1"/>
            <a:r>
              <a:rPr lang="en-US" altLang="en-US" dirty="0" smtClean="0"/>
              <a:t>Deallocates memory occupied by elements</a:t>
            </a:r>
          </a:p>
          <a:p>
            <a:r>
              <a:rPr lang="en-US" altLang="en-US" dirty="0" smtClean="0"/>
              <a:t>Copy constructor and overloading assignment operator: </a:t>
            </a:r>
          </a:p>
          <a:p>
            <a:pPr lvl="1"/>
            <a:r>
              <a:rPr lang="en-US" altLang="en-US" dirty="0" smtClean="0"/>
              <a:t>Similar to corresponding function for stack</a:t>
            </a:r>
          </a:p>
          <a:p>
            <a:pPr lvl="1"/>
            <a:endParaRPr lang="en-US" altLang="en-US" dirty="0" smtClean="0"/>
          </a:p>
        </p:txBody>
      </p:sp>
      <p:sp>
        <p:nvSpPr>
          <p:cNvPr id="116740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1674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FAAA227-13A5-46A0-9355-76E0FB8F7883}" type="slidenum">
              <a:rPr lang="en-US" altLang="en-US">
                <a:solidFill>
                  <a:schemeClr val="bg1"/>
                </a:solidFill>
              </a:rPr>
              <a:pPr eaLnBrk="1" hangingPunct="1"/>
              <a:t>90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Queue Derived from the class </a:t>
            </a:r>
            <a:r>
              <a:rPr lang="en-US" altLang="en-US" dirty="0" smtClean="0">
                <a:latin typeface="Courier New" pitchFamily="49" charset="0"/>
                <a:cs typeface="Courier New" pitchFamily="49" charset="0"/>
              </a:rPr>
              <a:t>unorderedLinkedListType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538288"/>
            <a:ext cx="8415338" cy="2625334"/>
          </a:xfrm>
        </p:spPr>
        <p:txBody>
          <a:bodyPr/>
          <a:lstStyle/>
          <a:p>
            <a:r>
              <a:rPr lang="en-US" altLang="en-US" dirty="0" smtClean="0"/>
              <a:t>Linked implementation of queue: similar to implementation of a linked list created in a forward manner</a:t>
            </a:r>
          </a:p>
          <a:p>
            <a:pPr lvl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addQueue</a:t>
            </a:r>
            <a:r>
              <a:rPr lang="en-US" altLang="en-US" dirty="0" smtClean="0"/>
              <a:t> similar to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insertFirst</a:t>
            </a:r>
          </a:p>
          <a:p>
            <a:pPr lvl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initializeQueue</a:t>
            </a:r>
            <a:r>
              <a:rPr lang="en-US" altLang="en-US" dirty="0" smtClean="0"/>
              <a:t> is like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initializeList</a:t>
            </a:r>
          </a:p>
          <a:p>
            <a:pPr lvl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isEmptyQueue</a:t>
            </a:r>
            <a:r>
              <a:rPr lang="en-US" altLang="en-US" dirty="0" smtClean="0"/>
              <a:t> similar to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isEmptyList</a:t>
            </a:r>
          </a:p>
          <a:p>
            <a:pPr lvl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deleteQueue</a:t>
            </a:r>
            <a:r>
              <a:rPr lang="en-US" altLang="en-US" dirty="0" smtClean="0"/>
              <a:t> can be implemented as before</a:t>
            </a:r>
          </a:p>
          <a:p>
            <a:pPr lvl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queueFront</a:t>
            </a:r>
            <a:r>
              <a:rPr lang="en-US" altLang="en-US" dirty="0" smtClean="0"/>
              <a:t> is same as first</a:t>
            </a:r>
          </a:p>
          <a:p>
            <a:pPr lvl="1"/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queueRear</a:t>
            </a:r>
            <a:r>
              <a:rPr lang="en-US" altLang="en-US" dirty="0" smtClean="0"/>
              <a:t> is same as last</a:t>
            </a:r>
          </a:p>
        </p:txBody>
      </p:sp>
      <p:sp>
        <p:nvSpPr>
          <p:cNvPr id="117764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Application of Queues: Simulation</a:t>
            </a:r>
          </a:p>
        </p:txBody>
      </p:sp>
      <p:sp>
        <p:nvSpPr>
          <p:cNvPr id="11878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 smtClean="0"/>
              <a:t>Simulation</a:t>
            </a:r>
            <a:r>
              <a:rPr lang="en-US" altLang="en-US" dirty="0" smtClean="0"/>
              <a:t>: a technique in which one system models the behavior of another system</a:t>
            </a:r>
          </a:p>
          <a:p>
            <a:r>
              <a:rPr lang="en-US" altLang="en-US" dirty="0" smtClean="0"/>
              <a:t>Computer models are used to study the behavior of real systems</a:t>
            </a:r>
          </a:p>
          <a:p>
            <a:r>
              <a:rPr lang="en-US" altLang="en-US" u="sng" dirty="0" smtClean="0"/>
              <a:t>Queuing systems</a:t>
            </a:r>
            <a:r>
              <a:rPr lang="en-US" altLang="en-US" dirty="0" smtClean="0"/>
              <a:t>: computer simulations using queues as the data structure</a:t>
            </a:r>
          </a:p>
          <a:p>
            <a:pPr lvl="1"/>
            <a:r>
              <a:rPr lang="en-US" altLang="en-US" dirty="0" smtClean="0"/>
              <a:t>Queues of objects are waiting to be served</a:t>
            </a:r>
          </a:p>
        </p:txBody>
      </p:sp>
      <p:sp>
        <p:nvSpPr>
          <p:cNvPr id="118788" name="Rectangle 13"/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1878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171067F-DDDF-4B49-9819-DA571680EB68}" type="slidenum">
              <a:rPr lang="en-US" altLang="en-US">
                <a:solidFill>
                  <a:schemeClr val="bg1"/>
                </a:solidFill>
              </a:rPr>
              <a:pPr eaLnBrk="1" hangingPunct="1"/>
              <a:t>92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Designing a Queuing System (1 of 3)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 smtClean="0"/>
              <a:t>Server</a:t>
            </a:r>
            <a:r>
              <a:rPr lang="en-US" altLang="en-US" dirty="0" smtClean="0"/>
              <a:t>: object that provides the service</a:t>
            </a:r>
          </a:p>
          <a:p>
            <a:r>
              <a:rPr lang="en-US" altLang="en-US" u="sng" dirty="0" smtClean="0"/>
              <a:t>Customer</a:t>
            </a:r>
            <a:r>
              <a:rPr lang="en-US" altLang="en-US" dirty="0" smtClean="0"/>
              <a:t>: object receiving the service</a:t>
            </a:r>
          </a:p>
          <a:p>
            <a:r>
              <a:rPr lang="en-US" altLang="en-US" u="sng" dirty="0" smtClean="0"/>
              <a:t>Transaction time</a:t>
            </a:r>
            <a:r>
              <a:rPr lang="en-US" altLang="en-US" dirty="0" smtClean="0"/>
              <a:t>: service time, or the time it takes to serve a customer</a:t>
            </a:r>
          </a:p>
          <a:p>
            <a:r>
              <a:rPr lang="en-US" altLang="en-US" dirty="0" smtClean="0"/>
              <a:t>Model: system that consists of a list of servers and a waiting queue holding the customers to be served</a:t>
            </a:r>
          </a:p>
          <a:p>
            <a:pPr lvl="1"/>
            <a:r>
              <a:rPr lang="en-US" altLang="en-US" dirty="0" smtClean="0"/>
              <a:t>Customer at front of queue waits for the next available server</a:t>
            </a:r>
          </a:p>
        </p:txBody>
      </p:sp>
      <p:sp>
        <p:nvSpPr>
          <p:cNvPr id="119812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C++ Programming: From </a:t>
            </a:r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Problem Analysis to Program Design, Seventh Edition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Designing a Queuing System (2 of 3)</a:t>
            </a:r>
          </a:p>
        </p:txBody>
      </p:sp>
      <p:sp>
        <p:nvSpPr>
          <p:cNvPr id="12083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Need to know:</a:t>
            </a:r>
          </a:p>
          <a:p>
            <a:pPr lvl="1"/>
            <a:r>
              <a:rPr lang="en-US" altLang="en-US" dirty="0" smtClean="0"/>
              <a:t>Number of servers</a:t>
            </a:r>
          </a:p>
          <a:p>
            <a:pPr lvl="1"/>
            <a:r>
              <a:rPr lang="en-US" altLang="en-US" dirty="0" smtClean="0"/>
              <a:t>Expected arrival time of a customer</a:t>
            </a:r>
          </a:p>
          <a:p>
            <a:pPr lvl="1"/>
            <a:r>
              <a:rPr lang="en-US" altLang="en-US" dirty="0" smtClean="0"/>
              <a:t>Time between the arrivals of customers</a:t>
            </a:r>
          </a:p>
          <a:p>
            <a:pPr lvl="1"/>
            <a:r>
              <a:rPr lang="en-US" altLang="en-US" dirty="0" smtClean="0"/>
              <a:t>Number of events affecting the system</a:t>
            </a:r>
          </a:p>
          <a:p>
            <a:r>
              <a:rPr lang="en-US" altLang="en-US" dirty="0" smtClean="0"/>
              <a:t>Performance of system depends on:</a:t>
            </a:r>
          </a:p>
          <a:p>
            <a:pPr lvl="1"/>
            <a:r>
              <a:rPr lang="en-US" altLang="en-US" dirty="0" smtClean="0"/>
              <a:t>How many servers are available</a:t>
            </a:r>
          </a:p>
          <a:p>
            <a:pPr lvl="1"/>
            <a:r>
              <a:rPr lang="en-US" altLang="en-US" dirty="0" smtClean="0"/>
              <a:t>How long it takes to serve a customer</a:t>
            </a:r>
          </a:p>
          <a:p>
            <a:pPr lvl="1"/>
            <a:r>
              <a:rPr lang="en-US" altLang="en-US" dirty="0" smtClean="0"/>
              <a:t>How often a customer arrives</a:t>
            </a:r>
          </a:p>
        </p:txBody>
      </p:sp>
      <p:sp>
        <p:nvSpPr>
          <p:cNvPr id="120836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C++</a:t>
            </a:r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 Programming: From Problem Analysis to Program Design, Seventh Edition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Designing a Queuing System (3 of 3)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If it takes too long to serve a customer and customers arrive frequently, then more servers are needed </a:t>
            </a:r>
          </a:p>
          <a:p>
            <a:pPr lvl="1"/>
            <a:r>
              <a:rPr lang="en-US" altLang="en-US" dirty="0" smtClean="0"/>
              <a:t>System can be modeled as a time-driven simulation</a:t>
            </a:r>
          </a:p>
          <a:p>
            <a:r>
              <a:rPr lang="en-US" altLang="en-US" u="sng" dirty="0" smtClean="0"/>
              <a:t>Time-driven simulation</a:t>
            </a:r>
            <a:r>
              <a:rPr lang="en-US" altLang="en-US" dirty="0" smtClean="0"/>
              <a:t>: the clock is a counter</a:t>
            </a:r>
          </a:p>
          <a:p>
            <a:pPr lvl="1"/>
            <a:r>
              <a:rPr lang="en-US" altLang="en-US" dirty="0" smtClean="0"/>
              <a:t>The passage of one unit of time can be implemented by incrementing a counter by 1</a:t>
            </a:r>
          </a:p>
          <a:p>
            <a:pPr lvl="1"/>
            <a:r>
              <a:rPr lang="en-US" altLang="en-US" dirty="0" smtClean="0"/>
              <a:t>Simulation is run for a fixed amount of time</a:t>
            </a:r>
          </a:p>
        </p:txBody>
      </p:sp>
      <p:sp>
        <p:nvSpPr>
          <p:cNvPr id="121860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C++ Pro</a:t>
            </a:r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gramming: From Problem Analysis to Program Design, Seventh Edition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Customer</a:t>
            </a:r>
          </a:p>
        </p:txBody>
      </p:sp>
      <p:pic>
        <p:nvPicPr>
          <p:cNvPr id="122886" name="Picture 6" descr="Figure 18-36 shows the UML class diagram of the class customerType.&#10;&#10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6"/>
          <a:stretch/>
        </p:blipFill>
        <p:spPr bwMode="auto">
          <a:xfrm>
            <a:off x="1295400" y="1536214"/>
            <a:ext cx="6400012" cy="364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32000" y="5237480"/>
            <a:ext cx="5359400" cy="297004"/>
          </a:xfrm>
        </p:spPr>
        <p:txBody>
          <a:bodyPr/>
          <a:lstStyle/>
          <a:p>
            <a:r>
              <a:rPr lang="en-US" b="1" dirty="0"/>
              <a:t>FIGURE 18-36 </a:t>
            </a:r>
            <a:r>
              <a:rPr lang="en-US" dirty="0"/>
              <a:t>UML class diagram of the </a:t>
            </a:r>
            <a:r>
              <a:rPr lang="en-US" b="1" dirty="0">
                <a:solidFill>
                  <a:srgbClr val="638D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dirty="0"/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customerType</a:t>
            </a:r>
          </a:p>
        </p:txBody>
      </p:sp>
      <p:sp>
        <p:nvSpPr>
          <p:cNvPr id="122883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22884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EEAA00-F7C5-4501-BA71-6D5FA2751ED1}" type="slidenum">
              <a:rPr lang="en-US" altLang="en-US">
                <a:solidFill>
                  <a:schemeClr val="bg1"/>
                </a:solidFill>
              </a:rPr>
              <a:pPr eaLnBrk="1" hangingPunct="1"/>
              <a:t>96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Server</a:t>
            </a:r>
          </a:p>
        </p:txBody>
      </p:sp>
      <p:pic>
        <p:nvPicPr>
          <p:cNvPr id="123910" name="Picture 6" descr="Figure 18-37 shows the UML class diagram of the class serverType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3"/>
          <a:stretch/>
        </p:blipFill>
        <p:spPr bwMode="auto">
          <a:xfrm>
            <a:off x="1146349" y="1357470"/>
            <a:ext cx="6851302" cy="41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905000" y="5638800"/>
            <a:ext cx="6949440" cy="297004"/>
          </a:xfrm>
        </p:spPr>
        <p:txBody>
          <a:bodyPr/>
          <a:lstStyle/>
          <a:p>
            <a:r>
              <a:rPr lang="en-US" b="1" dirty="0"/>
              <a:t>FIGURE 18-37 </a:t>
            </a:r>
            <a:r>
              <a:rPr lang="en-US" dirty="0"/>
              <a:t>UML class diagram of the </a:t>
            </a:r>
            <a:r>
              <a:rPr lang="en-US" b="1" dirty="0">
                <a:solidFill>
                  <a:srgbClr val="638D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serverType</a:t>
            </a:r>
          </a:p>
        </p:txBody>
      </p:sp>
      <p:sp>
        <p:nvSpPr>
          <p:cNvPr id="123907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2390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466118-A91F-49BC-9E92-47F37CEEDE94}" type="slidenum">
              <a:rPr lang="en-US" altLang="en-US">
                <a:solidFill>
                  <a:schemeClr val="bg1"/>
                </a:solidFill>
              </a:rPr>
              <a:pPr eaLnBrk="1" hangingPunct="1"/>
              <a:t>97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Server List</a:t>
            </a:r>
          </a:p>
        </p:txBody>
      </p:sp>
      <p:pic>
        <p:nvPicPr>
          <p:cNvPr id="124935" name="Picture 7" descr="Figure 18-38 shows the UML class diagram of the class serverListTyp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7"/>
          <a:stretch/>
        </p:blipFill>
        <p:spPr bwMode="auto">
          <a:xfrm>
            <a:off x="871682" y="2438400"/>
            <a:ext cx="7424444" cy="300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Server list: a set of servers</a:t>
            </a:r>
          </a:p>
          <a:p>
            <a:pPr lvl="1"/>
            <a:r>
              <a:rPr lang="en-US" altLang="en-US" dirty="0" smtClean="0"/>
              <a:t>At any given time, a server is either free or busy</a:t>
            </a:r>
          </a:p>
          <a:p>
            <a:endParaRPr lang="en-US" altLang="en-US" dirty="0" smtClean="0"/>
          </a:p>
        </p:txBody>
      </p:sp>
      <p:sp>
        <p:nvSpPr>
          <p:cNvPr id="124932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2493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84119C4-6906-4238-84F4-12DD6FB445FF}" type="slidenum">
              <a:rPr lang="en-US" altLang="en-US">
                <a:solidFill>
                  <a:schemeClr val="bg1"/>
                </a:solidFill>
              </a:rPr>
              <a:pPr eaLnBrk="1" hangingPunct="1"/>
              <a:t>98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00194" y="5472982"/>
            <a:ext cx="5262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646A66"/>
                </a:solidFill>
                <a:latin typeface="+mn-lt"/>
              </a:rPr>
              <a:t>FIGURE 18-38 </a:t>
            </a:r>
            <a:r>
              <a:rPr lang="en-US" sz="1400" dirty="0">
                <a:solidFill>
                  <a:srgbClr val="646A66"/>
                </a:solidFill>
                <a:latin typeface="+mn-lt"/>
              </a:rPr>
              <a:t>UML class diagram of the </a:t>
            </a:r>
            <a:r>
              <a:rPr lang="en-US" sz="1400" b="1" dirty="0">
                <a:solidFill>
                  <a:srgbClr val="638D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646A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serverListType</a:t>
            </a:r>
            <a:endParaRPr lang="en-US" sz="1400" dirty="0">
              <a:solidFill>
                <a:srgbClr val="646A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06400"/>
            <a:ext cx="8026400" cy="296863"/>
          </a:xfrm>
        </p:spPr>
        <p:txBody>
          <a:bodyPr/>
          <a:lstStyle/>
          <a:p>
            <a:r>
              <a:rPr lang="en-US" altLang="en-US" dirty="0" smtClean="0"/>
              <a:t>Waiting Customers Queue</a:t>
            </a:r>
          </a:p>
        </p:txBody>
      </p:sp>
      <p:sp>
        <p:nvSpPr>
          <p:cNvPr id="11878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customer arrives, he/she goes to end of queue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a server becomes available, customer at front of queue leaves to conduct the transaction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After each time unit, the waiting time of each customer in the queue is incremented by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use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queueType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but must add an operation to increment waiting time</a:t>
            </a:r>
          </a:p>
        </p:txBody>
      </p:sp>
      <p:sp>
        <p:nvSpPr>
          <p:cNvPr id="125956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 smtClean="0"/>
              <a:t>© 2018 Cengage Learning. All Rights Reserved. May not be copied, scanned, or duplicated, in whole or in part, except for use as permitted in a license distributed with a certain product or service or otherwise on a password-protected website for classroom</a:t>
            </a:r>
          </a:p>
        </p:txBody>
      </p:sp>
      <p:sp>
        <p:nvSpPr>
          <p:cNvPr id="12595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708FF10-FF1F-456F-ABE6-BE72DF6AD3DF}" type="slidenum">
              <a:rPr lang="en-US" altLang="en-US">
                <a:solidFill>
                  <a:schemeClr val="bg1"/>
                </a:solidFill>
              </a:rPr>
              <a:pPr eaLnBrk="1" hangingPunct="1"/>
              <a:t>99</a:t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lik_cpp">
  <a:themeElements>
    <a:clrScheme name="Cengage">
      <a:dk1>
        <a:srgbClr val="000000"/>
      </a:dk1>
      <a:lt1>
        <a:srgbClr val="FFFFFF"/>
      </a:lt1>
      <a:dk2>
        <a:srgbClr val="000000"/>
      </a:dk2>
      <a:lt2>
        <a:srgbClr val="AAAEB4"/>
      </a:lt2>
      <a:accent1>
        <a:srgbClr val="0D3857"/>
      </a:accent1>
      <a:accent2>
        <a:srgbClr val="055C91"/>
      </a:accent2>
      <a:accent3>
        <a:srgbClr val="81C0DA"/>
      </a:accent3>
      <a:accent4>
        <a:srgbClr val="B0D3DF"/>
      </a:accent4>
      <a:accent5>
        <a:srgbClr val="E0DCCD"/>
      </a:accent5>
      <a:accent6>
        <a:srgbClr val="7C7666"/>
      </a:accent6>
      <a:hlink>
        <a:srgbClr val="055C91"/>
      </a:hlink>
      <a:folHlink>
        <a:srgbClr val="81C0DA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lik_CS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lik_CS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3032</TotalTime>
  <Words>8543</Words>
  <Application>Microsoft Office PowerPoint</Application>
  <PresentationFormat>On-screen Show (4:3)</PresentationFormat>
  <Paragraphs>767</Paragraphs>
  <Slides>102</Slides>
  <Notes>102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102</vt:i4>
      </vt:variant>
    </vt:vector>
  </HeadingPairs>
  <TitlesOfParts>
    <vt:vector size="105" baseType="lpstr">
      <vt:lpstr>Malik_cpp</vt:lpstr>
      <vt:lpstr>1_Malik_CS1</vt:lpstr>
      <vt:lpstr>Malik_CS1</vt:lpstr>
      <vt:lpstr>Chapter 18 </vt:lpstr>
      <vt:lpstr>Objectives (1 of 2)</vt:lpstr>
      <vt:lpstr>Objectives (2 of 2)</vt:lpstr>
      <vt:lpstr>Stacks (1 of 4)</vt:lpstr>
      <vt:lpstr>Stacks (2 of 4)</vt:lpstr>
      <vt:lpstr>Stacks (3 of 4)</vt:lpstr>
      <vt:lpstr>Stacks (4 of 4)</vt:lpstr>
      <vt:lpstr>Stack Operations</vt:lpstr>
      <vt:lpstr>Implementation of Stacks as Arrays (1 of 5)</vt:lpstr>
      <vt:lpstr>Implementation of Stacks as Arrays (2 of 5)</vt:lpstr>
      <vt:lpstr>Implementation of Stacks as Arrays (3 of 5)</vt:lpstr>
      <vt:lpstr>Implementation of Stacks as Arrays (4 of 5)</vt:lpstr>
      <vt:lpstr>Implementation of Stacks as Arrays (5 of 5)</vt:lpstr>
      <vt:lpstr>Initialize Stack</vt:lpstr>
      <vt:lpstr>Empty Stack/Full Stack</vt:lpstr>
      <vt:lpstr>Push (1 of 3)</vt:lpstr>
      <vt:lpstr>Push (2 of 3)</vt:lpstr>
      <vt:lpstr>Push (3 of 3)</vt:lpstr>
      <vt:lpstr>Return the Top Element</vt:lpstr>
      <vt:lpstr>Pop (1 of 3)</vt:lpstr>
      <vt:lpstr>Pop (2 of 3)</vt:lpstr>
      <vt:lpstr>Pop (3 of 3)</vt:lpstr>
      <vt:lpstr>Copy Stack</vt:lpstr>
      <vt:lpstr>Constructor and Destructor</vt:lpstr>
      <vt:lpstr>Copy Constructor</vt:lpstr>
      <vt:lpstr>Overloading the Assignment Operator (=) (1 of 2)</vt:lpstr>
      <vt:lpstr>Stack Header File</vt:lpstr>
      <vt:lpstr>Linked Implementation of Stacks (1 of 2)</vt:lpstr>
      <vt:lpstr>Linked Implementation of Stacks (2 of 2)</vt:lpstr>
      <vt:lpstr>Default Constructor</vt:lpstr>
      <vt:lpstr>Empty Stack and Full Stack</vt:lpstr>
      <vt:lpstr>Linked Stack: Initialize Stack </vt:lpstr>
      <vt:lpstr>Push (1 of 2)</vt:lpstr>
      <vt:lpstr>Push (2 of 2)</vt:lpstr>
      <vt:lpstr>Linked Stack: Return the Top Element </vt:lpstr>
      <vt:lpstr>Pop (1 of 2)</vt:lpstr>
      <vt:lpstr>Pop (2 of 2)</vt:lpstr>
      <vt:lpstr>Linked Stack: Copy Stack</vt:lpstr>
      <vt:lpstr>Constructors and Destructors</vt:lpstr>
      <vt:lpstr>Overloading the Assignment Operator (=) (2 of 2)</vt:lpstr>
      <vt:lpstr>Stack as Derived from the class unorderedLinkedList</vt:lpstr>
      <vt:lpstr>Application of Stacks: Postfix Expressions Calculator (1 of 8)</vt:lpstr>
      <vt:lpstr>Application of Stacks: Postfix Expressions Calculator (2 of 8)</vt:lpstr>
      <vt:lpstr>Application of Stacks: Postfix Expressions Calculator (3 of 8)</vt:lpstr>
      <vt:lpstr>Application of Stacks: Postfix Expressions Calculator (4 of 8)</vt:lpstr>
      <vt:lpstr>Application of Stacks: Postfix Expressions Calculator (5 of 8)</vt:lpstr>
      <vt:lpstr>Application of Stacks: Postfix Expressions Calculator (6 of 8)</vt:lpstr>
      <vt:lpstr>Application of Stacks: Postfix Expressions Calculator (7 of 8)</vt:lpstr>
      <vt:lpstr>Application of Stacks: Postfix Expressions Calculator (8 of 8)</vt:lpstr>
      <vt:lpstr>Main Algorithm</vt:lpstr>
      <vt:lpstr>Function evaluateExpression</vt:lpstr>
      <vt:lpstr>Function evaluateOpr</vt:lpstr>
      <vt:lpstr>Function discardExp</vt:lpstr>
      <vt:lpstr>Function printResult</vt:lpstr>
      <vt:lpstr>Nonrecursive Algorithm to Print a Linked List Backward (1 of 7)</vt:lpstr>
      <vt:lpstr>Nonrecursive Algorithm to Print a Linked List Backward (2 of 7)</vt:lpstr>
      <vt:lpstr>Nonrecursive Algorithm to Print a Linked List Backward (3 of 7)</vt:lpstr>
      <vt:lpstr>Nonrecursive Algorithm to Print a Linked List Backward (4 of 7)</vt:lpstr>
      <vt:lpstr>Nonrecursive Algorithm to Print a Linked List Backward (5 of 7)</vt:lpstr>
      <vt:lpstr>Nonrecursive Algorithm to Print a Linked List Backward (6 of 7)</vt:lpstr>
      <vt:lpstr>Nonrecursive Algorithm to Print a Linked List Backward (7 of 7)</vt:lpstr>
      <vt:lpstr>Queues</vt:lpstr>
      <vt:lpstr>Queue Operations</vt:lpstr>
      <vt:lpstr>Implementation of Queues as Arrays (1 of 15)</vt:lpstr>
      <vt:lpstr>Implementation of Queues as Arrays (2 of 15)</vt:lpstr>
      <vt:lpstr>Implementation of Queues as Arrays (3 of 15)</vt:lpstr>
      <vt:lpstr>Implementation of Queues as Arrays (4 of 15)</vt:lpstr>
      <vt:lpstr>Implementation of Queues as Arrays (5 of 15)</vt:lpstr>
      <vt:lpstr>Implementation of Queues as Arrays (6 of 15)</vt:lpstr>
      <vt:lpstr>Implementation of Queues as Arrays (7 of 15)</vt:lpstr>
      <vt:lpstr>Implementation of Queues as Arrays 8 of 15)</vt:lpstr>
      <vt:lpstr>Implementation of Queues as Arrays (9 of 15)</vt:lpstr>
      <vt:lpstr>Implementation of Queues as Arrays (10 of 15)</vt:lpstr>
      <vt:lpstr>Implementation of Queues as Arrays (11 of 15)</vt:lpstr>
      <vt:lpstr>Implementation of Queues as Arrays (12 of 15)</vt:lpstr>
      <vt:lpstr>Implementation of Queues as Arrays (13 of 15)</vt:lpstr>
      <vt:lpstr>Implementation of Queues as Arrays (14 of 15)</vt:lpstr>
      <vt:lpstr>Implementation of Queues as Arrays (15 of 15)</vt:lpstr>
      <vt:lpstr>Empty Queue and Full Queue</vt:lpstr>
      <vt:lpstr>Initialize Queue</vt:lpstr>
      <vt:lpstr>Front and Back</vt:lpstr>
      <vt:lpstr>addQueue</vt:lpstr>
      <vt:lpstr>deleteQueue</vt:lpstr>
      <vt:lpstr>Queue: Constructors and Destructors</vt:lpstr>
      <vt:lpstr>Linked Implementation of Queues (1 of 2)</vt:lpstr>
      <vt:lpstr>Linked Implementation of Queues (2 of 2)</vt:lpstr>
      <vt:lpstr>Empty and Full Queue</vt:lpstr>
      <vt:lpstr>Linked Queue: Initialize Queue</vt:lpstr>
      <vt:lpstr>addQueue, front, back, and deleteQueue operations</vt:lpstr>
      <vt:lpstr>Linked Queue: Constructors and Destructors</vt:lpstr>
      <vt:lpstr>Queue Derived from the class unorderedLinkedListType</vt:lpstr>
      <vt:lpstr>Application of Queues: Simulation</vt:lpstr>
      <vt:lpstr>Designing a Queuing System (1 of 3)</vt:lpstr>
      <vt:lpstr>Designing a Queuing System (2 of 3)</vt:lpstr>
      <vt:lpstr>Designing a Queuing System (3 of 3)</vt:lpstr>
      <vt:lpstr>Customer</vt:lpstr>
      <vt:lpstr>Server</vt:lpstr>
      <vt:lpstr>Server List</vt:lpstr>
      <vt:lpstr>Waiting Customers Queue</vt:lpstr>
      <vt:lpstr>Main Program</vt:lpstr>
      <vt:lpstr>Summary (1 of 2)</vt:lpstr>
      <vt:lpstr>Summary (2 of 2)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Programming:   Program Design Including  Data Structures, Fifth Edition</dc:title>
  <dc:creator>Ang</dc:creator>
  <cp:lastModifiedBy>PaulRefurb</cp:lastModifiedBy>
  <cp:revision>330</cp:revision>
  <cp:lastPrinted>2009-04-22T19:24:48Z</cp:lastPrinted>
  <dcterms:created xsi:type="dcterms:W3CDTF">2002-08-27T03:26:15Z</dcterms:created>
  <dcterms:modified xsi:type="dcterms:W3CDTF">2017-02-15T00:28:54Z</dcterms:modified>
</cp:coreProperties>
</file>